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9" r:id="rId4"/>
    <p:sldId id="281" r:id="rId5"/>
    <p:sldId id="289" r:id="rId6"/>
    <p:sldId id="283" r:id="rId7"/>
    <p:sldId id="277" r:id="rId8"/>
    <p:sldId id="262" r:id="rId9"/>
    <p:sldId id="284" r:id="rId10"/>
    <p:sldId id="285" r:id="rId11"/>
    <p:sldId id="286" r:id="rId12"/>
    <p:sldId id="287" r:id="rId13"/>
    <p:sldId id="288" r:id="rId14"/>
    <p:sldId id="258" r:id="rId1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1"/>
    <a:srgbClr val="FF9900"/>
    <a:srgbClr val="0066B2"/>
    <a:srgbClr val="00CCFF"/>
    <a:srgbClr val="E78032"/>
    <a:srgbClr val="33CCCC"/>
    <a:srgbClr val="005BAA"/>
    <a:srgbClr val="2F5597"/>
    <a:srgbClr val="004F9E"/>
    <a:srgbClr val="007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4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47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C0A44F43-D27C-4A9C-86FB-7C2428DF29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389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6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68455908-F232-4BB6-B30C-F4A2F6D3BD96}" type="datetimeFigureOut">
              <a:rPr lang="en-AU" smtClean="0"/>
              <a:t>11/12/2018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5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0766A454-AAB9-4C7D-A7BA-EBD10F1AF4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09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107" y="743700"/>
            <a:ext cx="2532893" cy="6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0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1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5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2BC"/>
          </a:solidFill>
          <a:ln>
            <a:solidFill>
              <a:srgbClr val="007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755" y="743700"/>
            <a:ext cx="2532893" cy="6114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6" y="6073255"/>
            <a:ext cx="9598192" cy="5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3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1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3FD5-A441-4045-AF8C-AB7C286702D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0071-E9AB-40AE-89EE-67C30C8C2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8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2629"/>
            <a:ext cx="7881870" cy="2745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3" y="252742"/>
            <a:ext cx="3776790" cy="1130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3809" y="2776247"/>
            <a:ext cx="544700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3600" b="1" dirty="0" err="1" smtClean="0">
                <a:solidFill>
                  <a:schemeClr val="accent2">
                    <a:lumMod val="75000"/>
                  </a:schemeClr>
                </a:solidFill>
              </a:rPr>
              <a:t>Tahun</a:t>
            </a:r>
            <a:r>
              <a:rPr lang="en-AU" sz="3600" b="1" dirty="0" smtClean="0">
                <a:solidFill>
                  <a:schemeClr val="accent2">
                    <a:lumMod val="75000"/>
                  </a:schemeClr>
                </a:solidFill>
              </a:rPr>
              <a:t> 2018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03809" y="1512981"/>
            <a:ext cx="8642962" cy="6419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99073" rtl="0" eaLnBrk="1" latinLnBrk="0" hangingPunct="1">
              <a:lnSpc>
                <a:spcPct val="90000"/>
              </a:lnSpc>
              <a:spcBef>
                <a:spcPts val="1093"/>
              </a:spcBef>
              <a:buFont typeface="Arial" panose="020B0604020202020204" pitchFamily="34" charset="0"/>
              <a:buNone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9537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21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9073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8610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8147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7684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7220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6757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294" indent="0" algn="ctr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 panose="020B0604020202020204" pitchFamily="34" charset="0"/>
              <a:buNone/>
              <a:defRPr sz="1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d-ID" altLang="id-ID" sz="4400" b="1" dirty="0" smtClean="0">
                <a:solidFill>
                  <a:srgbClr val="092369"/>
                </a:solidFill>
                <a:cs typeface="Arial" panose="020B0604020202020204" pitchFamily="34" charset="0"/>
              </a:rPr>
              <a:t>Hasil Penilaian</a:t>
            </a:r>
            <a:r>
              <a:rPr lang="en-ID" altLang="id-ID" sz="4400" b="1" dirty="0" smtClean="0">
                <a:solidFill>
                  <a:srgbClr val="092369"/>
                </a:solidFill>
                <a:cs typeface="Arial" panose="020B0604020202020204" pitchFamily="34" charset="0"/>
              </a:rPr>
              <a:t> </a:t>
            </a:r>
            <a:r>
              <a:rPr lang="id-ID" altLang="id-ID" sz="4400" b="1" dirty="0" smtClean="0">
                <a:solidFill>
                  <a:srgbClr val="092369"/>
                </a:solidFill>
                <a:cs typeface="Arial" panose="020B0604020202020204" pitchFamily="34" charset="0"/>
              </a:rPr>
              <a:t>Kepatuhan </a:t>
            </a:r>
            <a:endParaRPr lang="en-AU" altLang="id-ID" sz="4400" b="1" dirty="0" smtClean="0">
              <a:solidFill>
                <a:srgbClr val="092369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809" y="2026851"/>
            <a:ext cx="8261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id-ID" sz="2400" dirty="0">
                <a:solidFill>
                  <a:srgbClr val="092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 Standar Pelayanan Penyelenggara Pelayanan</a:t>
            </a:r>
          </a:p>
          <a:p>
            <a:pPr>
              <a:spcBef>
                <a:spcPct val="0"/>
              </a:spcBef>
            </a:pPr>
            <a:r>
              <a:rPr lang="id-ID" altLang="id-ID" sz="2400" dirty="0">
                <a:solidFill>
                  <a:srgbClr val="092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 UU No. 25 </a:t>
            </a:r>
            <a:r>
              <a:rPr lang="id-ID" altLang="id-ID" sz="2400" dirty="0" smtClean="0">
                <a:solidFill>
                  <a:srgbClr val="092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 </a:t>
            </a:r>
            <a:r>
              <a:rPr lang="id-ID" altLang="id-ID" sz="2400" dirty="0">
                <a:solidFill>
                  <a:srgbClr val="0923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Tentang Pelayanan Publik</a:t>
            </a:r>
            <a:endParaRPr lang="en-US" altLang="id-ID" sz="2400" dirty="0">
              <a:solidFill>
                <a:srgbClr val="0923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4309" y="3601927"/>
            <a:ext cx="8261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altLang="id-ID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Survei</a:t>
            </a:r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Kepatuhan</a:t>
            </a:r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Acuan</a:t>
            </a:r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Publik</a:t>
            </a:r>
            <a:r>
              <a:rPr lang="en-US" altLang="id-ID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Indonesia”</a:t>
            </a:r>
            <a:endParaRPr lang="en-US" altLang="id-ID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34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9" y="895940"/>
            <a:ext cx="12192000" cy="596206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792" y="162818"/>
            <a:ext cx="891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09 | Zonasi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Kepatuhan Tingkat </a:t>
            </a:r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Provinsi</a:t>
            </a:r>
            <a:r>
              <a:rPr lang="en-AU" sz="2800" b="1" smtClean="0">
                <a:solidFill>
                  <a:schemeClr val="bg1"/>
                </a:solidFill>
              </a:rPr>
              <a:t> </a:t>
            </a:r>
            <a:endParaRPr lang="en-AU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3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0856"/>
            <a:ext cx="12192000" cy="63271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792" y="162818"/>
            <a:ext cx="891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10 | Zonasi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Kepatuhan Tingkat </a:t>
            </a:r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Kota</a:t>
            </a:r>
            <a:r>
              <a:rPr lang="en-AU" sz="2800" b="1" smtClean="0">
                <a:solidFill>
                  <a:schemeClr val="bg1"/>
                </a:solidFill>
              </a:rPr>
              <a:t> </a:t>
            </a:r>
            <a:endParaRPr lang="en-AU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2083"/>
            <a:ext cx="12192000" cy="621296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792" y="162818"/>
            <a:ext cx="891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11 | Zonasi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Kepatuhan Tingkat </a:t>
            </a:r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Kabupaten (Hijau)</a:t>
            </a:r>
            <a:r>
              <a:rPr lang="en-AU" sz="2800" b="1" smtClean="0">
                <a:solidFill>
                  <a:schemeClr val="bg1"/>
                </a:solidFill>
              </a:rPr>
              <a:t> </a:t>
            </a:r>
            <a:endParaRPr lang="en-AU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3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5669"/>
            <a:ext cx="12192000" cy="6024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4357" y="214639"/>
            <a:ext cx="9109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12 | Zonasi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Kepatuhan Tingkat </a:t>
            </a:r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Kabupaten (Kuning &amp; Merah)</a:t>
            </a:r>
            <a:r>
              <a:rPr lang="en-AU" sz="2800" b="1" smtClean="0">
                <a:solidFill>
                  <a:schemeClr val="bg1"/>
                </a:solidFill>
              </a:rPr>
              <a:t> </a:t>
            </a:r>
            <a:endParaRPr lang="en-AU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8306" y="2265423"/>
            <a:ext cx="7358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b="1" smtClean="0">
                <a:solidFill>
                  <a:schemeClr val="bg1"/>
                </a:solidFill>
              </a:rPr>
              <a:t>Terima Kasih</a:t>
            </a:r>
            <a:endParaRPr lang="en-AU" sz="8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8639" y="-3"/>
            <a:ext cx="12210639" cy="948971"/>
            <a:chOff x="-5939" y="-3"/>
            <a:chExt cx="12197939" cy="948971"/>
          </a:xfrm>
        </p:grpSpPr>
        <p:sp>
          <p:nvSpPr>
            <p:cNvPr id="7" name="Rectangle 6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Snip Single Corner Rectangle 7"/>
            <p:cNvSpPr/>
            <p:nvPr/>
          </p:nvSpPr>
          <p:spPr>
            <a:xfrm flipV="1">
              <a:off x="-5939" y="-3"/>
              <a:ext cx="2901539" cy="948971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935 h 1078621"/>
                <a:gd name="connsiteX1" fmla="*/ 2687442 w 3143047"/>
                <a:gd name="connsiteY1" fmla="*/ 0 h 1078621"/>
                <a:gd name="connsiteX2" fmla="*/ 3141025 w 3143047"/>
                <a:gd name="connsiteY2" fmla="*/ 688227 h 1078621"/>
                <a:gd name="connsiteX3" fmla="*/ 3143047 w 3143047"/>
                <a:gd name="connsiteY3" fmla="*/ 1078621 h 1078621"/>
                <a:gd name="connsiteX4" fmla="*/ 0 w 3143047"/>
                <a:gd name="connsiteY4" fmla="*/ 1078621 h 1078621"/>
                <a:gd name="connsiteX5" fmla="*/ 0 w 3143047"/>
                <a:gd name="connsiteY5" fmla="*/ 935 h 107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78621">
                  <a:moveTo>
                    <a:pt x="0" y="935"/>
                  </a:moveTo>
                  <a:lnTo>
                    <a:pt x="2687442" y="0"/>
                  </a:lnTo>
                  <a:cubicBezTo>
                    <a:pt x="3047242" y="24996"/>
                    <a:pt x="3125699" y="274270"/>
                    <a:pt x="3141025" y="688227"/>
                  </a:cubicBezTo>
                  <a:cubicBezTo>
                    <a:pt x="3141404" y="889610"/>
                    <a:pt x="3142668" y="877238"/>
                    <a:pt x="3143047" y="1078621"/>
                  </a:cubicBezTo>
                  <a:lnTo>
                    <a:pt x="0" y="1078621"/>
                  </a:lnTo>
                  <a:lnTo>
                    <a:pt x="0" y="9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75603" y="5702"/>
            <a:ext cx="872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400" b="1" smtClean="0">
                <a:solidFill>
                  <a:schemeClr val="bg1"/>
                </a:solidFill>
                <a:ea typeface="Arial Hebrew"/>
                <a:cs typeface="Arial Hebrew"/>
              </a:rPr>
              <a:t>01| Kendala </a:t>
            </a:r>
            <a:r>
              <a:rPr lang="en-US" altLang="id-ID" sz="2400" b="1">
                <a:solidFill>
                  <a:schemeClr val="bg1"/>
                </a:solidFill>
                <a:ea typeface="Arial Hebrew"/>
                <a:cs typeface="Arial Hebrew"/>
              </a:rPr>
              <a:t>Utama Kualitas Pelayanan Publik :</a:t>
            </a:r>
            <a:br>
              <a:rPr lang="en-US" altLang="id-ID" sz="2400" b="1">
                <a:solidFill>
                  <a:schemeClr val="bg1"/>
                </a:solidFill>
                <a:ea typeface="Arial Hebrew"/>
                <a:cs typeface="Arial Hebrew"/>
              </a:rPr>
            </a:br>
            <a:r>
              <a:rPr lang="en-US" altLang="id-ID" sz="2400" b="1">
                <a:solidFill>
                  <a:schemeClr val="bg1"/>
                </a:solidFill>
                <a:ea typeface="Arial Hebrew"/>
                <a:cs typeface="Arial Hebrew"/>
              </a:rPr>
              <a:t> </a:t>
            </a:r>
            <a:r>
              <a:rPr lang="en-US" altLang="id-ID" sz="2400" b="1" smtClean="0">
                <a:solidFill>
                  <a:schemeClr val="bg1"/>
                </a:solidFill>
                <a:ea typeface="Arial Hebrew"/>
                <a:cs typeface="Arial Hebrew"/>
              </a:rPr>
              <a:t>       Rendahnya </a:t>
            </a:r>
            <a:r>
              <a:rPr lang="en-US" altLang="id-ID" sz="2400" b="1">
                <a:solidFill>
                  <a:schemeClr val="bg1"/>
                </a:solidFill>
                <a:ea typeface="Arial Hebrew"/>
                <a:cs typeface="Arial Hebrew"/>
              </a:rPr>
              <a:t>Kepat</a:t>
            </a:r>
            <a:r>
              <a:rPr lang="id-ID" altLang="id-ID" sz="2400" b="1">
                <a:solidFill>
                  <a:schemeClr val="bg1"/>
                </a:solidFill>
                <a:ea typeface="Arial Hebrew"/>
                <a:cs typeface="Arial Hebrew"/>
              </a:rPr>
              <a:t>u</a:t>
            </a:r>
            <a:r>
              <a:rPr lang="en-US" altLang="id-ID" sz="2400" b="1">
                <a:solidFill>
                  <a:schemeClr val="bg1"/>
                </a:solidFill>
                <a:ea typeface="Arial Hebrew"/>
                <a:cs typeface="Arial Hebrew"/>
              </a:rPr>
              <a:t>han Implementasi Standar Pelayanan Publik</a:t>
            </a:r>
            <a:endParaRPr lang="en-AU" sz="2400" b="1">
              <a:solidFill>
                <a:schemeClr val="bg1"/>
              </a:solidFill>
            </a:endParaRPr>
          </a:p>
        </p:txBody>
      </p:sp>
      <p:sp>
        <p:nvSpPr>
          <p:cNvPr id="44" name="Content Placeholder 3"/>
          <p:cNvSpPr txBox="1">
            <a:spLocks/>
          </p:cNvSpPr>
          <p:nvPr/>
        </p:nvSpPr>
        <p:spPr>
          <a:xfrm>
            <a:off x="3251530" y="1231455"/>
            <a:ext cx="4560347" cy="48630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buSzPct val="111000"/>
              <a:buFont typeface="Calibri Light" panose="020F0302020204030204" pitchFamily="34" charset="0"/>
              <a:buAutoNum type="arabicPeriod"/>
            </a:pPr>
            <a:r>
              <a:rPr lang="id-ID" altLang="id-ID" sz="1600" b="1" smtClean="0">
                <a:solidFill>
                  <a:schemeClr val="tx1"/>
                </a:solidFill>
                <a:cs typeface="Arial" panose="020B0604020202020204" pitchFamily="34" charset="0"/>
              </a:rPr>
              <a:t>Rendahnya Kepatuhan/Implementasi S</a:t>
            </a:r>
            <a:r>
              <a:rPr lang="en-US" altLang="id-ID" sz="1600" b="1" smtClean="0">
                <a:solidFill>
                  <a:schemeClr val="tx1"/>
                </a:solidFill>
                <a:cs typeface="Arial" panose="020B0604020202020204" pitchFamily="34" charset="0"/>
              </a:rPr>
              <a:t>tandar </a:t>
            </a:r>
            <a:r>
              <a:rPr lang="id-ID" altLang="id-ID" sz="1600" b="1" smtClean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altLang="id-ID" sz="1600" b="1" smtClean="0">
                <a:solidFill>
                  <a:schemeClr val="tx1"/>
                </a:solidFill>
                <a:cs typeface="Arial" panose="020B0604020202020204" pitchFamily="34" charset="0"/>
              </a:rPr>
              <a:t>elayanan </a:t>
            </a: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Mengakibatkan </a:t>
            </a:r>
            <a:r>
              <a:rPr lang="en-US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Berbagai Jenis </a:t>
            </a:r>
            <a:r>
              <a:rPr lang="en-US" altLang="id-ID" sz="1600" b="1" smtClean="0">
                <a:solidFill>
                  <a:schemeClr val="tx1"/>
                </a:solidFill>
                <a:cs typeface="Arial" panose="020B0604020202020204" pitchFamily="34" charset="0"/>
              </a:rPr>
              <a:t>Maladministrasi</a:t>
            </a:r>
            <a:r>
              <a:rPr lang="id-ID" altLang="id-ID" sz="1600" b="1" smtClean="0">
                <a:solidFill>
                  <a:schemeClr val="tx1"/>
                </a:solidFill>
                <a:cs typeface="Arial" panose="020B0604020202020204" pitchFamily="34" charset="0"/>
              </a:rPr>
              <a:t> Berikutnya Yang Didominasi Oleh Perilaku Aparatur Atau Secara Sistematis Terjadi Di Instansi Pelayanan Publik</a:t>
            </a:r>
            <a:r>
              <a:rPr lang="en-US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, Misalnya</a:t>
            </a: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: Ketidakjelasan Prosedur, Ketidakpastian Jangka Waktu Layanan, </a:t>
            </a:r>
            <a:r>
              <a:rPr lang="en-US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Pungli</a:t>
            </a: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,</a:t>
            </a:r>
            <a:r>
              <a:rPr lang="en-US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 Korupsi</a:t>
            </a: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, Ketidakpastian Layanan Perijinan Investasi, Kesewenang-wenangan  &gt;&gt; Secara Makro Mengakibatkan Rendahnya Kualitas Pelayanan Publik.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ct val="111000"/>
              <a:buFont typeface="Calibri Light" panose="020F0302020204030204" pitchFamily="34" charset="0"/>
              <a:buAutoNum type="arabicPeriod"/>
            </a:pP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Mengakibatkan Ekonomi Biaya Tinggi, Hambatan Pertumbuhan Investasi.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ct val="111000"/>
              <a:buFont typeface="Calibri Light" panose="020F0302020204030204" pitchFamily="34" charset="0"/>
              <a:buAutoNum type="arabicPeriod"/>
            </a:pP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Pencapaian Target RPJPN, RPJMN, RKP Yang Terkait Sektor Pelayanan Publik Barang, Jasa Dan Administrasi Bakal Terhambat.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SzPct val="111000"/>
              <a:buFont typeface="Calibri Light" panose="020F0302020204030204" pitchFamily="34" charset="0"/>
              <a:buAutoNum type="arabicPeriod"/>
            </a:pPr>
            <a:r>
              <a:rPr lang="id-ID" altLang="id-ID" sz="1600" smtClean="0">
                <a:solidFill>
                  <a:schemeClr val="tx1"/>
                </a:solidFill>
                <a:cs typeface="Arial" panose="020B0604020202020204" pitchFamily="34" charset="0"/>
              </a:rPr>
              <a:t>Kepercayaan Publik Terhadap Aparatur Dan Pemerintah Menurun Yang Berpotensi Mengarah Pada Apatisme Publik.</a:t>
            </a:r>
            <a:endParaRPr lang="id-ID" altLang="id-ID" sz="16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45" name="Group 2"/>
          <p:cNvGrpSpPr>
            <a:grpSpLocks/>
          </p:cNvGrpSpPr>
          <p:nvPr/>
        </p:nvGrpSpPr>
        <p:grpSpPr bwMode="auto">
          <a:xfrm>
            <a:off x="230066" y="1171235"/>
            <a:ext cx="3066090" cy="5283200"/>
            <a:chOff x="9012376" y="118503"/>
            <a:chExt cx="3065197" cy="5282827"/>
          </a:xfrm>
        </p:grpSpPr>
        <p:grpSp>
          <p:nvGrpSpPr>
            <p:cNvPr id="46" name="Group 28"/>
            <p:cNvGrpSpPr>
              <a:grpSpLocks/>
            </p:cNvGrpSpPr>
            <p:nvPr/>
          </p:nvGrpSpPr>
          <p:grpSpPr bwMode="auto">
            <a:xfrm>
              <a:off x="9091245" y="910609"/>
              <a:ext cx="2262014" cy="3023974"/>
              <a:chOff x="6019018" y="1124763"/>
              <a:chExt cx="2262014" cy="3023974"/>
            </a:xfrm>
          </p:grpSpPr>
          <p:grpSp>
            <p:nvGrpSpPr>
              <p:cNvPr id="62" name="Group 26"/>
              <p:cNvGrpSpPr>
                <a:grpSpLocks/>
              </p:cNvGrpSpPr>
              <p:nvPr/>
            </p:nvGrpSpPr>
            <p:grpSpPr bwMode="auto">
              <a:xfrm>
                <a:off x="6019018" y="2564904"/>
                <a:ext cx="2206621" cy="1322388"/>
                <a:chOff x="6019018" y="2564904"/>
                <a:chExt cx="2206621" cy="1322388"/>
              </a:xfrm>
            </p:grpSpPr>
            <p:grpSp>
              <p:nvGrpSpPr>
                <p:cNvPr id="64" name="Group 10"/>
                <p:cNvGrpSpPr>
                  <a:grpSpLocks/>
                </p:cNvGrpSpPr>
                <p:nvPr/>
              </p:nvGrpSpPr>
              <p:grpSpPr bwMode="auto">
                <a:xfrm>
                  <a:off x="6372200" y="2564904"/>
                  <a:ext cx="1362075" cy="1322388"/>
                  <a:chOff x="4247" y="1152"/>
                  <a:chExt cx="414" cy="402"/>
                </a:xfrm>
                <a:effectLst>
                  <a:outerShdw blurRad="254000" dist="419100" dir="3240000" sx="91000" sy="91000" algn="ctr" rotWithShape="0">
                    <a:srgbClr val="000000">
                      <a:alpha val="51000"/>
                    </a:srgbClr>
                  </a:outerShdw>
                </a:effectLst>
              </p:grpSpPr>
              <p:sp>
                <p:nvSpPr>
                  <p:cNvPr id="66" name="AutoShape 11"/>
                  <p:cNvSpPr>
                    <a:spLocks noChangeArrowheads="1"/>
                  </p:cNvSpPr>
                  <p:nvPr/>
                </p:nvSpPr>
                <p:spPr bwMode="gray">
                  <a:xfrm>
                    <a:off x="4247" y="1152"/>
                    <a:ext cx="414" cy="402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rgbClr val="2A398F"/>
                      </a:gs>
                      <a:gs pos="100000">
                        <a:srgbClr val="2A398F"/>
                      </a:gs>
                    </a:gsLst>
                    <a:lin ang="5400000" scaled="1"/>
                  </a:gradFill>
                  <a:ln w="25400">
                    <a:noFill/>
                    <a:round/>
                    <a:headEnd/>
                    <a:tailEnd/>
                  </a:ln>
                  <a:effectLst>
                    <a:outerShdw dist="53882" dir="2700000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sp>
                <p:nvSpPr>
                  <p:cNvPr id="67" name="Freeform 12"/>
                  <p:cNvSpPr>
                    <a:spLocks/>
                  </p:cNvSpPr>
                  <p:nvPr/>
                </p:nvSpPr>
                <p:spPr bwMode="gray">
                  <a:xfrm>
                    <a:off x="4269" y="1178"/>
                    <a:ext cx="206" cy="201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2">
                          <a:gamma/>
                          <a:tint val="48627"/>
                          <a:invGamma/>
                        </a:schemeClr>
                      </a:gs>
                      <a:gs pos="50000">
                        <a:schemeClr val="accent2">
                          <a:alpha val="0"/>
                        </a:schemeClr>
                      </a:gs>
                      <a:gs pos="100000">
                        <a:schemeClr val="accent2">
                          <a:gamma/>
                          <a:tint val="48627"/>
                          <a:invGamma/>
                        </a:schemeClr>
                      </a:gs>
                    </a:gsLst>
                    <a:lin ang="27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65" name="Rectangle 16"/>
                <p:cNvSpPr>
                  <a:spLocks noChangeArrowheads="1"/>
                </p:cNvSpPr>
                <p:nvPr/>
              </p:nvSpPr>
              <p:spPr bwMode="gray">
                <a:xfrm>
                  <a:off x="6019018" y="2929794"/>
                  <a:ext cx="2206621" cy="584733"/>
                </a:xfrm>
                <a:prstGeom prst="rect">
                  <a:avLst/>
                </a:prstGeom>
                <a:solidFill>
                  <a:srgbClr val="246D96"/>
                </a:solidFill>
                <a:ln w="9525" algn="ctr">
                  <a:solidFill>
                    <a:srgbClr val="FFC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  <a:flatTx/>
                </a:bodyPr>
                <a:lstStyle/>
                <a:p>
                  <a:pPr algn="ctr"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600" b="1" dirty="0">
                      <a:solidFill>
                        <a:schemeClr val="bg1"/>
                      </a:solidFill>
                    </a:rPr>
                    <a:t>Maladministrasi</a:t>
                  </a:r>
                </a:p>
                <a:p>
                  <a:pPr algn="ctr"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600" b="1" dirty="0">
                      <a:solidFill>
                        <a:schemeClr val="bg1"/>
                      </a:solidFill>
                    </a:rPr>
                    <a:t>TINGGI</a:t>
                  </a:r>
                  <a:endParaRPr lang="en-US" sz="16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63" name="AutoShape 16"/>
              <p:cNvSpPr>
                <a:spLocks noChangeArrowheads="1"/>
              </p:cNvSpPr>
              <p:nvPr/>
            </p:nvSpPr>
            <p:spPr bwMode="blackGray">
              <a:xfrm rot="5400000" flipH="1" flipV="1">
                <a:off x="6570665" y="2438370"/>
                <a:ext cx="3023974" cy="396760"/>
              </a:xfrm>
              <a:prstGeom prst="rightArrow">
                <a:avLst>
                  <a:gd name="adj1" fmla="val 46509"/>
                  <a:gd name="adj2" fmla="val 42052"/>
                </a:avLst>
              </a:prstGeom>
              <a:gradFill rotWithShape="1">
                <a:gsLst>
                  <a:gs pos="0">
                    <a:schemeClr val="bg1">
                      <a:lumMod val="85000"/>
                      <a:alpha val="23000"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>
                  <a:latin typeface="Humnst777 Cn BT" panose="020B0506030504020204" pitchFamily="34" charset="0"/>
                  <a:cs typeface="+mn-cs"/>
                </a:endParaRPr>
              </a:p>
            </p:txBody>
          </p:sp>
        </p:grpSp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9012376" y="118503"/>
              <a:ext cx="1909388" cy="2090521"/>
              <a:chOff x="5940149" y="332657"/>
              <a:chExt cx="1909388" cy="2090521"/>
            </a:xfrm>
          </p:grpSpPr>
          <p:grpSp>
            <p:nvGrpSpPr>
              <p:cNvPr id="56" name="Group 4"/>
              <p:cNvGrpSpPr/>
              <p:nvPr/>
            </p:nvGrpSpPr>
            <p:grpSpPr>
              <a:xfrm>
                <a:off x="5940149" y="980728"/>
                <a:ext cx="1477226" cy="1322388"/>
                <a:chOff x="2051717" y="1844824"/>
                <a:chExt cx="1477226" cy="1322388"/>
              </a:xfrm>
              <a:effectLst>
                <a:outerShdw blurRad="533400" dist="444500" dir="3360000" sx="98000" sy="98000" algn="ctr" rotWithShape="0">
                  <a:schemeClr val="tx1">
                    <a:lumMod val="85000"/>
                    <a:lumOff val="15000"/>
                    <a:alpha val="61000"/>
                  </a:schemeClr>
                </a:outerShdw>
              </a:effectLst>
            </p:grpSpPr>
            <p:grpSp>
              <p:nvGrpSpPr>
                <p:cNvPr id="58" name="Group 6"/>
                <p:cNvGrpSpPr>
                  <a:grpSpLocks/>
                </p:cNvGrpSpPr>
                <p:nvPr/>
              </p:nvGrpSpPr>
              <p:grpSpPr bwMode="auto">
                <a:xfrm>
                  <a:off x="2051717" y="1844824"/>
                  <a:ext cx="1477226" cy="1322388"/>
                  <a:chOff x="4320" y="1152"/>
                  <a:chExt cx="449" cy="402"/>
                </a:xfrm>
              </p:grpSpPr>
              <p:sp>
                <p:nvSpPr>
                  <p:cNvPr id="60" name="AutoShape 7"/>
                  <p:cNvSpPr>
                    <a:spLocks noChangeArrowheads="1"/>
                  </p:cNvSpPr>
                  <p:nvPr/>
                </p:nvSpPr>
                <p:spPr bwMode="gray">
                  <a:xfrm>
                    <a:off x="4320" y="1152"/>
                    <a:ext cx="449" cy="402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rgbClr val="2A398F"/>
                      </a:gs>
                      <a:gs pos="100000">
                        <a:schemeClr val="accent1">
                          <a:gamma/>
                          <a:shade val="69804"/>
                          <a:invGamma/>
                        </a:schemeClr>
                      </a:gs>
                    </a:gsLst>
                    <a:lin ang="5400000" scaled="1"/>
                  </a:gradFill>
                  <a:ln w="25400">
                    <a:solidFill>
                      <a:srgbClr val="FFFFFF"/>
                    </a:solidFill>
                    <a:round/>
                    <a:headEnd/>
                    <a:tailEnd/>
                  </a:ln>
                  <a:effectLst>
                    <a:outerShdw dist="53882" dir="2700000" algn="ctr" rotWithShape="0">
                      <a:schemeClr val="tx1">
                        <a:lumMod val="85000"/>
                        <a:lumOff val="15000"/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sp>
                <p:nvSpPr>
                  <p:cNvPr id="61" name="Freeform 60"/>
                  <p:cNvSpPr>
                    <a:spLocks/>
                  </p:cNvSpPr>
                  <p:nvPr/>
                </p:nvSpPr>
                <p:spPr bwMode="gray">
                  <a:xfrm>
                    <a:off x="4346" y="1178"/>
                    <a:ext cx="206" cy="201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gamma/>
                          <a:tint val="48627"/>
                          <a:invGamma/>
                        </a:schemeClr>
                      </a:gs>
                      <a:gs pos="50000">
                        <a:schemeClr val="accent1">
                          <a:alpha val="0"/>
                        </a:schemeClr>
                      </a:gs>
                      <a:gs pos="100000">
                        <a:schemeClr val="accent1">
                          <a:gamma/>
                          <a:tint val="48627"/>
                          <a:invGamma/>
                        </a:schemeClr>
                      </a:gs>
                    </a:gsLst>
                    <a:lin ang="27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59" name="Rectangle 9"/>
                <p:cNvSpPr>
                  <a:spLocks noChangeArrowheads="1"/>
                </p:cNvSpPr>
                <p:nvPr/>
              </p:nvSpPr>
              <p:spPr bwMode="gray">
                <a:xfrm>
                  <a:off x="2082695" y="2204935"/>
                  <a:ext cx="1426922" cy="58473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  <a:flatTx/>
                </a:bodyPr>
                <a:lstStyle/>
                <a:p>
                  <a:pPr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600" b="1" dirty="0">
                      <a:solidFill>
                        <a:schemeClr val="bg1"/>
                      </a:solidFill>
                    </a:rPr>
                    <a:t>Kepatuhan </a:t>
                  </a:r>
                </a:p>
                <a:p>
                  <a:pPr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600" b="1" dirty="0">
                      <a:solidFill>
                        <a:schemeClr val="bg1"/>
                      </a:solidFill>
                    </a:rPr>
                    <a:t>RENDAH</a:t>
                  </a:r>
                  <a:endParaRPr lang="en-US" sz="16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57" name="AutoShape 34"/>
              <p:cNvSpPr>
                <a:spLocks noChangeArrowheads="1"/>
              </p:cNvSpPr>
              <p:nvPr/>
            </p:nvSpPr>
            <p:spPr bwMode="blackGray">
              <a:xfrm rot="5400000" flipV="1">
                <a:off x="6605683" y="1179572"/>
                <a:ext cx="2090589" cy="396760"/>
              </a:xfrm>
              <a:prstGeom prst="rightArrow">
                <a:avLst>
                  <a:gd name="adj1" fmla="val 46509"/>
                  <a:gd name="adj2" fmla="val 42098"/>
                </a:avLst>
              </a:prstGeom>
              <a:gradFill rotWithShape="1">
                <a:gsLst>
                  <a:gs pos="0">
                    <a:schemeClr val="bg1">
                      <a:lumMod val="95000"/>
                      <a:alpha val="59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>
                  <a:latin typeface="Humnst777 Cn BT" panose="020B0506030504020204" pitchFamily="34" charset="0"/>
                  <a:cs typeface="+mn-cs"/>
                </a:endParaRPr>
              </a:p>
            </p:txBody>
          </p:sp>
        </p:grpSp>
        <p:grpSp>
          <p:nvGrpSpPr>
            <p:cNvPr id="48" name="Group 30"/>
            <p:cNvGrpSpPr>
              <a:grpSpLocks/>
            </p:cNvGrpSpPr>
            <p:nvPr/>
          </p:nvGrpSpPr>
          <p:grpSpPr bwMode="auto">
            <a:xfrm>
              <a:off x="9275201" y="1415397"/>
              <a:ext cx="2802372" cy="3985933"/>
              <a:chOff x="6202974" y="1629551"/>
              <a:chExt cx="2802372" cy="3985933"/>
            </a:xfrm>
          </p:grpSpPr>
          <p:grpSp>
            <p:nvGrpSpPr>
              <p:cNvPr id="50" name="Group 29"/>
              <p:cNvGrpSpPr>
                <a:grpSpLocks/>
              </p:cNvGrpSpPr>
              <p:nvPr/>
            </p:nvGrpSpPr>
            <p:grpSpPr bwMode="auto">
              <a:xfrm>
                <a:off x="6202974" y="4293096"/>
                <a:ext cx="2802372" cy="1322388"/>
                <a:chOff x="6202974" y="4293096"/>
                <a:chExt cx="2802372" cy="1322388"/>
              </a:xfrm>
            </p:grpSpPr>
            <p:grpSp>
              <p:nvGrpSpPr>
                <p:cNvPr id="52" name="Group 10"/>
                <p:cNvGrpSpPr>
                  <a:grpSpLocks/>
                </p:cNvGrpSpPr>
                <p:nvPr/>
              </p:nvGrpSpPr>
              <p:grpSpPr bwMode="auto">
                <a:xfrm>
                  <a:off x="6923123" y="4293096"/>
                  <a:ext cx="1362075" cy="1322388"/>
                  <a:chOff x="4247" y="1152"/>
                  <a:chExt cx="414" cy="402"/>
                </a:xfrm>
                <a:effectLst>
                  <a:outerShdw blurRad="444500" dist="368300" dir="3240000" sx="84000" sy="84000" algn="ctr" rotWithShape="0">
                    <a:srgbClr val="000000">
                      <a:alpha val="83000"/>
                    </a:srgbClr>
                  </a:outerShdw>
                </a:effectLst>
              </p:grpSpPr>
              <p:sp>
                <p:nvSpPr>
                  <p:cNvPr id="54" name="AutoShape 11"/>
                  <p:cNvSpPr>
                    <a:spLocks noChangeArrowheads="1"/>
                  </p:cNvSpPr>
                  <p:nvPr/>
                </p:nvSpPr>
                <p:spPr bwMode="gray">
                  <a:xfrm>
                    <a:off x="4247" y="1152"/>
                    <a:ext cx="414" cy="402"/>
                  </a:xfrm>
                  <a:prstGeom prst="roundRect">
                    <a:avLst>
                      <a:gd name="adj" fmla="val 11921"/>
                    </a:avLst>
                  </a:prstGeom>
                  <a:gradFill rotWithShape="1">
                    <a:gsLst>
                      <a:gs pos="0">
                        <a:schemeClr val="accent2"/>
                      </a:gs>
                      <a:gs pos="42000">
                        <a:schemeClr val="accent6">
                          <a:lumMod val="75000"/>
                        </a:schemeClr>
                      </a:gs>
                    </a:gsLst>
                    <a:lin ang="5400000" scaled="1"/>
                  </a:gradFill>
                  <a:ln w="25400">
                    <a:solidFill>
                      <a:schemeClr val="bg1"/>
                    </a:solidFill>
                    <a:round/>
                    <a:headEnd/>
                    <a:tailEnd/>
                  </a:ln>
                  <a:effectLst>
                    <a:outerShdw dist="53882" dir="2700000" algn="ctr" rotWithShape="0">
                      <a:srgbClr val="000000">
                        <a:alpha val="50000"/>
                      </a:srgbClr>
                    </a:outerShdw>
                  </a:effectLst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sp>
                <p:nvSpPr>
                  <p:cNvPr id="55" name="Freeform 12"/>
                  <p:cNvSpPr>
                    <a:spLocks/>
                  </p:cNvSpPr>
                  <p:nvPr/>
                </p:nvSpPr>
                <p:spPr bwMode="gray">
                  <a:xfrm>
                    <a:off x="4269" y="1178"/>
                    <a:ext cx="206" cy="201"/>
                  </a:xfrm>
                  <a:custGeom>
                    <a:avLst/>
                    <a:gdLst/>
                    <a:ahLst/>
                    <a:cxnLst>
                      <a:cxn ang="0">
                        <a:pos x="118" y="0"/>
                      </a:cxn>
                      <a:cxn ang="0">
                        <a:pos x="0" y="118"/>
                      </a:cxn>
                      <a:cxn ang="0">
                        <a:pos x="0" y="589"/>
                      </a:cxn>
                      <a:cxn ang="0">
                        <a:pos x="161" y="174"/>
                      </a:cxn>
                      <a:cxn ang="0">
                        <a:pos x="589" y="0"/>
                      </a:cxn>
                      <a:cxn ang="0">
                        <a:pos x="118" y="0"/>
                      </a:cxn>
                    </a:cxnLst>
                    <a:rect l="0" t="0" r="r" b="b"/>
                    <a:pathLst>
                      <a:path w="596" h="598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lnTo>
                          <a:pt x="0" y="589"/>
                        </a:lnTo>
                        <a:cubicBezTo>
                          <a:pt x="27" y="598"/>
                          <a:pt x="12" y="309"/>
                          <a:pt x="161" y="174"/>
                        </a:cubicBezTo>
                        <a:cubicBezTo>
                          <a:pt x="310" y="39"/>
                          <a:pt x="596" y="29"/>
                          <a:pt x="589" y="0"/>
                        </a:cubicBezTo>
                        <a:lnTo>
                          <a:pt x="118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2">
                          <a:gamma/>
                          <a:tint val="48627"/>
                          <a:invGamma/>
                        </a:schemeClr>
                      </a:gs>
                      <a:gs pos="50000">
                        <a:schemeClr val="accent2">
                          <a:alpha val="0"/>
                        </a:schemeClr>
                      </a:gs>
                      <a:gs pos="100000">
                        <a:schemeClr val="accent2">
                          <a:gamma/>
                          <a:tint val="48627"/>
                          <a:invGamma/>
                        </a:schemeClr>
                      </a:gs>
                    </a:gsLst>
                    <a:lin ang="2700000" scaled="1"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</p:grpSp>
            <p:sp>
              <p:nvSpPr>
                <p:cNvPr id="53" name="Rectangle 16"/>
                <p:cNvSpPr>
                  <a:spLocks noChangeArrowheads="1"/>
                </p:cNvSpPr>
                <p:nvPr/>
              </p:nvSpPr>
              <p:spPr bwMode="gray">
                <a:xfrm>
                  <a:off x="6202974" y="4811789"/>
                  <a:ext cx="2802372" cy="584734"/>
                </a:xfrm>
                <a:prstGeom prst="rect">
                  <a:avLst/>
                </a:prstGeom>
                <a:solidFill>
                  <a:srgbClr val="0070C0"/>
                </a:solidFill>
                <a:ln w="9525" algn="ctr">
                  <a:solidFill>
                    <a:srgbClr val="FFCC00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  <a:flatTx/>
                </a:bodyPr>
                <a:lstStyle/>
                <a:p>
                  <a:pPr algn="ctr"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600" b="1" dirty="0">
                      <a:solidFill>
                        <a:schemeClr val="bg1"/>
                      </a:solidFill>
                    </a:rPr>
                    <a:t>Kualitas Pelayanan</a:t>
                  </a:r>
                </a:p>
                <a:p>
                  <a:pPr algn="ctr"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id-ID" sz="1600" b="1" dirty="0">
                      <a:solidFill>
                        <a:schemeClr val="bg1"/>
                      </a:solidFill>
                    </a:rPr>
                    <a:t>Publik RENDAH</a:t>
                  </a:r>
                  <a:endParaRPr lang="en-US" sz="1600" b="1" dirty="0">
                    <a:solidFill>
                      <a:schemeClr val="bg1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51" name="AutoShape 16"/>
              <p:cNvSpPr>
                <a:spLocks noChangeArrowheads="1"/>
              </p:cNvSpPr>
              <p:nvPr/>
            </p:nvSpPr>
            <p:spPr bwMode="blackGray">
              <a:xfrm rot="16200000" flipH="1" flipV="1">
                <a:off x="7003132" y="2942366"/>
                <a:ext cx="3023975" cy="398346"/>
              </a:xfrm>
              <a:prstGeom prst="rightArrow">
                <a:avLst>
                  <a:gd name="adj1" fmla="val 46509"/>
                  <a:gd name="adj2" fmla="val 42052"/>
                </a:avLst>
              </a:prstGeom>
              <a:gradFill rotWithShape="1">
                <a:gsLst>
                  <a:gs pos="0">
                    <a:schemeClr val="bg1">
                      <a:lumMod val="95000"/>
                      <a:alpha val="50000"/>
                    </a:schemeClr>
                  </a:gs>
                  <a:gs pos="45000">
                    <a:srgbClr val="49B9C1"/>
                  </a:gs>
                  <a:gs pos="70000">
                    <a:srgbClr val="2A398F"/>
                  </a:gs>
                  <a:gs pos="100000">
                    <a:srgbClr val="246D96"/>
                  </a:gs>
                </a:gsLst>
                <a:lin ang="0" scaled="0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600">
                  <a:latin typeface="Humnst777 Cn BT" panose="020B0506030504020204" pitchFamily="34" charset="0"/>
                  <a:cs typeface="+mn-cs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9732891" y="253430"/>
              <a:ext cx="1087482" cy="3385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0194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b="1" dirty="0">
                  <a:cs typeface="+mn-cs"/>
                </a:rPr>
                <a:t>HIPOTESA:</a:t>
              </a:r>
            </a:p>
          </p:txBody>
        </p:sp>
      </p:grpSp>
      <p:grpSp>
        <p:nvGrpSpPr>
          <p:cNvPr id="68" name="Group 3"/>
          <p:cNvGrpSpPr>
            <a:grpSpLocks/>
          </p:cNvGrpSpPr>
          <p:nvPr/>
        </p:nvGrpSpPr>
        <p:grpSpPr bwMode="auto">
          <a:xfrm>
            <a:off x="7919978" y="1374435"/>
            <a:ext cx="3991681" cy="4244167"/>
            <a:chOff x="7304502" y="877520"/>
            <a:chExt cx="5013715" cy="4997716"/>
          </a:xfrm>
        </p:grpSpPr>
        <p:grpSp>
          <p:nvGrpSpPr>
            <p:cNvPr id="69" name="Group 32"/>
            <p:cNvGrpSpPr>
              <a:grpSpLocks/>
            </p:cNvGrpSpPr>
            <p:nvPr/>
          </p:nvGrpSpPr>
          <p:grpSpPr bwMode="auto">
            <a:xfrm>
              <a:off x="7304502" y="1687390"/>
              <a:ext cx="5013715" cy="4187846"/>
              <a:chOff x="2304447" y="1779635"/>
              <a:chExt cx="5446070" cy="4680520"/>
            </a:xfrm>
          </p:grpSpPr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5400952" y="1780316"/>
                <a:ext cx="2349565" cy="2408490"/>
                <a:chOff x="3348025" y="1701489"/>
                <a:chExt cx="2349565" cy="2408490"/>
              </a:xfrm>
            </p:grpSpPr>
            <p:grpSp>
              <p:nvGrpSpPr>
                <p:cNvPr id="95" name="Group 24"/>
                <p:cNvGrpSpPr/>
                <p:nvPr/>
              </p:nvGrpSpPr>
              <p:grpSpPr>
                <a:xfrm>
                  <a:off x="4211960" y="2787591"/>
                  <a:ext cx="1485630" cy="1322388"/>
                  <a:chOff x="7284155" y="2492896"/>
                  <a:chExt cx="1485630" cy="1322388"/>
                </a:xfrm>
                <a:effectLst>
                  <a:outerShdw blurRad="723900" dist="342900" dir="3000000" sx="106000" sy="106000" algn="ctr" rotWithShape="0">
                    <a:schemeClr val="tx1">
                      <a:lumMod val="85000"/>
                      <a:lumOff val="15000"/>
                      <a:alpha val="75000"/>
                    </a:schemeClr>
                  </a:outerShdw>
                </a:effectLst>
              </p:grpSpPr>
              <p:grpSp>
                <p:nvGrpSpPr>
                  <p:cNvPr id="9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7284155" y="2492896"/>
                    <a:ext cx="1362075" cy="1322388"/>
                    <a:chOff x="4247" y="1152"/>
                    <a:chExt cx="414" cy="402"/>
                  </a:xfrm>
                </p:grpSpPr>
                <p:sp>
                  <p:nvSpPr>
                    <p:cNvPr id="99" name="AutoShape 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247" y="1152"/>
                      <a:ext cx="414" cy="402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shade val="69804"/>
                            <a:invGamma/>
                          </a:schemeClr>
                        </a:gs>
                      </a:gsLst>
                      <a:lin ang="5400000" scaled="1"/>
                    </a:gra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53882" dir="2700000" algn="ctr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defTabSz="101949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d-ID" sz="1600">
                        <a:latin typeface="Humnst777 Cn BT" panose="020B0506030504020204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100" name="Freeform 12"/>
                    <p:cNvSpPr>
                      <a:spLocks/>
                    </p:cNvSpPr>
                    <p:nvPr/>
                  </p:nvSpPr>
                  <p:spPr bwMode="gray">
                    <a:xfrm>
                      <a:off x="4269" y="1178"/>
                      <a:ext cx="206" cy="201"/>
                    </a:xfrm>
                    <a:custGeom>
                      <a:avLst/>
                      <a:gdLst/>
                      <a:ahLst/>
                      <a:cxnLst>
                        <a:cxn ang="0">
                          <a:pos x="118" y="0"/>
                        </a:cxn>
                        <a:cxn ang="0">
                          <a:pos x="0" y="118"/>
                        </a:cxn>
                        <a:cxn ang="0">
                          <a:pos x="0" y="589"/>
                        </a:cxn>
                        <a:cxn ang="0">
                          <a:pos x="161" y="174"/>
                        </a:cxn>
                        <a:cxn ang="0">
                          <a:pos x="589" y="0"/>
                        </a:cxn>
                        <a:cxn ang="0">
                          <a:pos x="118" y="0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2">
                            <a:gamma/>
                            <a:tint val="48627"/>
                            <a:invGamma/>
                          </a:schemeClr>
                        </a:gs>
                        <a:gs pos="50000">
                          <a:schemeClr val="accent2">
                            <a:alpha val="0"/>
                          </a:schemeClr>
                        </a:gs>
                        <a:gs pos="100000">
                          <a:schemeClr val="accent2">
                            <a:gamma/>
                            <a:tint val="48627"/>
                            <a:invGamma/>
                          </a:schemeClr>
                        </a:gs>
                      </a:gsLst>
                      <a:lin ang="2700000" scaled="1"/>
                    </a:gra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01949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d-ID" sz="1600">
                        <a:latin typeface="Humnst777 Cn BT" panose="020B0506030504020204" pitchFamily="34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98" name="Rectangle 16"/>
                  <p:cNvSpPr>
                    <a:spLocks noChangeArrowheads="1"/>
                  </p:cNvSpPr>
                  <p:nvPr/>
                </p:nvSpPr>
                <p:spPr bwMode="gray">
                  <a:xfrm>
                    <a:off x="7284155" y="3023021"/>
                    <a:ext cx="1485630" cy="76961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  <a:flatTx/>
                  </a:bodyPr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id-ID" sz="1600" b="1" dirty="0">
                        <a:solidFill>
                          <a:schemeClr val="bg1"/>
                        </a:solidFill>
                      </a:rPr>
                      <a:t>Inefisiensi </a:t>
                    </a:r>
                  </a:p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id-ID" sz="1600" b="1" dirty="0">
                        <a:solidFill>
                          <a:schemeClr val="bg1"/>
                        </a:solidFill>
                      </a:rPr>
                      <a:t>Birokrasi</a:t>
                    </a:r>
                    <a:endParaRPr lang="en-US" sz="1600" b="1" dirty="0">
                      <a:solidFill>
                        <a:schemeClr val="bg1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96" name="Freeform 95"/>
                <p:cNvSpPr>
                  <a:spLocks/>
                </p:cNvSpPr>
                <p:nvPr/>
              </p:nvSpPr>
              <p:spPr bwMode="gray">
                <a:xfrm>
                  <a:off x="3348025" y="1701489"/>
                  <a:ext cx="1656007" cy="15928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2" y="202"/>
                    </a:cxn>
                    <a:cxn ang="0">
                      <a:pos x="577" y="202"/>
                    </a:cxn>
                    <a:cxn ang="0">
                      <a:pos x="637" y="249"/>
                    </a:cxn>
                    <a:cxn ang="0">
                      <a:pos x="639" y="402"/>
                    </a:cxn>
                    <a:cxn ang="0">
                      <a:pos x="598" y="400"/>
                    </a:cxn>
                    <a:cxn ang="0">
                      <a:pos x="669" y="532"/>
                    </a:cxn>
                    <a:cxn ang="0">
                      <a:pos x="735" y="402"/>
                    </a:cxn>
                    <a:cxn ang="0">
                      <a:pos x="696" y="402"/>
                    </a:cxn>
                    <a:cxn ang="0">
                      <a:pos x="694" y="226"/>
                    </a:cxn>
                    <a:cxn ang="0">
                      <a:pos x="616" y="150"/>
                    </a:cxn>
                    <a:cxn ang="0">
                      <a:pos x="335" y="149"/>
                    </a:cxn>
                    <a:cxn ang="0">
                      <a:pos x="6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5" h="532">
                      <a:moveTo>
                        <a:pt x="0" y="0"/>
                      </a:moveTo>
                      <a:cubicBezTo>
                        <a:pt x="0" y="0"/>
                        <a:pt x="85" y="216"/>
                        <a:pt x="382" y="202"/>
                      </a:cubicBezTo>
                      <a:cubicBezTo>
                        <a:pt x="479" y="202"/>
                        <a:pt x="577" y="202"/>
                        <a:pt x="577" y="202"/>
                      </a:cubicBezTo>
                      <a:cubicBezTo>
                        <a:pt x="577" y="202"/>
                        <a:pt x="639" y="201"/>
                        <a:pt x="637" y="249"/>
                      </a:cubicBezTo>
                      <a:cubicBezTo>
                        <a:pt x="638" y="325"/>
                        <a:pt x="639" y="402"/>
                        <a:pt x="639" y="402"/>
                      </a:cubicBezTo>
                      <a:lnTo>
                        <a:pt x="598" y="400"/>
                      </a:lnTo>
                      <a:lnTo>
                        <a:pt x="669" y="532"/>
                      </a:lnTo>
                      <a:lnTo>
                        <a:pt x="735" y="402"/>
                      </a:lnTo>
                      <a:lnTo>
                        <a:pt x="696" y="402"/>
                      </a:lnTo>
                      <a:cubicBezTo>
                        <a:pt x="696" y="402"/>
                        <a:pt x="695" y="314"/>
                        <a:pt x="694" y="226"/>
                      </a:cubicBezTo>
                      <a:cubicBezTo>
                        <a:pt x="687" y="160"/>
                        <a:pt x="616" y="150"/>
                        <a:pt x="616" y="150"/>
                      </a:cubicBezTo>
                      <a:cubicBezTo>
                        <a:pt x="556" y="137"/>
                        <a:pt x="473" y="153"/>
                        <a:pt x="335" y="149"/>
                      </a:cubicBezTo>
                      <a:cubicBezTo>
                        <a:pt x="110" y="126"/>
                        <a:pt x="69" y="0"/>
                        <a:pt x="6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600">
                    <a:latin typeface="Humnst777 Cn BT" panose="020B0506030504020204" pitchFamily="34" charset="0"/>
                    <a:cs typeface="+mn-cs"/>
                  </a:endParaRPr>
                </a:p>
              </p:txBody>
            </p:sp>
          </p:grpSp>
          <p:grpSp>
            <p:nvGrpSpPr>
              <p:cNvPr id="76" name="Group 33"/>
              <p:cNvGrpSpPr>
                <a:grpSpLocks/>
              </p:cNvGrpSpPr>
              <p:nvPr/>
            </p:nvGrpSpPr>
            <p:grpSpPr bwMode="auto">
              <a:xfrm>
                <a:off x="2304447" y="1779635"/>
                <a:ext cx="2500956" cy="2337163"/>
                <a:chOff x="251520" y="1700808"/>
                <a:chExt cx="2500956" cy="2337163"/>
              </a:xfrm>
            </p:grpSpPr>
            <p:grpSp>
              <p:nvGrpSpPr>
                <p:cNvPr id="89" name="Group 25"/>
                <p:cNvGrpSpPr/>
                <p:nvPr/>
              </p:nvGrpSpPr>
              <p:grpSpPr>
                <a:xfrm>
                  <a:off x="251520" y="2715583"/>
                  <a:ext cx="1362075" cy="1322388"/>
                  <a:chOff x="2051720" y="1844824"/>
                  <a:chExt cx="1362075" cy="1322388"/>
                </a:xfrm>
                <a:effectLst>
                  <a:outerShdw blurRad="533400" dist="444500" dir="3360000" sx="98000" sy="98000" algn="ctr" rotWithShape="0">
                    <a:schemeClr val="tx1">
                      <a:lumMod val="85000"/>
                      <a:lumOff val="15000"/>
                      <a:alpha val="61000"/>
                    </a:schemeClr>
                  </a:outerShdw>
                </a:effectLst>
              </p:grpSpPr>
              <p:grpSp>
                <p:nvGrpSpPr>
                  <p:cNvPr id="9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051720" y="1844824"/>
                    <a:ext cx="1362075" cy="1322388"/>
                    <a:chOff x="4320" y="1152"/>
                    <a:chExt cx="414" cy="402"/>
                  </a:xfrm>
                </p:grpSpPr>
                <p:sp>
                  <p:nvSpPr>
                    <p:cNvPr id="93" name="AutoShape 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4320" y="1152"/>
                      <a:ext cx="414" cy="402"/>
                    </a:xfrm>
                    <a:prstGeom prst="roundRect">
                      <a:avLst>
                        <a:gd name="adj" fmla="val 11921"/>
                      </a:avLst>
                    </a:pr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69804"/>
                            <a:invGamma/>
                          </a:schemeClr>
                        </a:gs>
                      </a:gsLst>
                      <a:lin ang="5400000" scaled="1"/>
                    </a:gradFill>
                    <a:ln w="2540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>
                      <a:outerShdw dist="53882" dir="2700000" algn="ctr" rotWithShape="0">
                        <a:schemeClr val="tx1">
                          <a:lumMod val="85000"/>
                          <a:lumOff val="15000"/>
                          <a:alpha val="50000"/>
                        </a:schemeClr>
                      </a:outerShdw>
                    </a:effectLst>
                  </p:spPr>
                  <p:txBody>
                    <a:bodyPr wrap="none" anchor="ctr"/>
                    <a:lstStyle/>
                    <a:p>
                      <a:pPr defTabSz="101949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d-ID" sz="1600">
                        <a:latin typeface="Humnst777 Cn BT" panose="020B0506030504020204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94" name="Freeform 8"/>
                    <p:cNvSpPr>
                      <a:spLocks/>
                    </p:cNvSpPr>
                    <p:nvPr/>
                  </p:nvSpPr>
                  <p:spPr bwMode="gray">
                    <a:xfrm>
                      <a:off x="4346" y="1178"/>
                      <a:ext cx="206" cy="201"/>
                    </a:xfrm>
                    <a:custGeom>
                      <a:avLst/>
                      <a:gdLst/>
                      <a:ahLst/>
                      <a:cxnLst>
                        <a:cxn ang="0">
                          <a:pos x="118" y="0"/>
                        </a:cxn>
                        <a:cxn ang="0">
                          <a:pos x="0" y="118"/>
                        </a:cxn>
                        <a:cxn ang="0">
                          <a:pos x="0" y="589"/>
                        </a:cxn>
                        <a:cxn ang="0">
                          <a:pos x="161" y="174"/>
                        </a:cxn>
                        <a:cxn ang="0">
                          <a:pos x="589" y="0"/>
                        </a:cxn>
                        <a:cxn ang="0">
                          <a:pos x="118" y="0"/>
                        </a:cxn>
                      </a:cxnLst>
                      <a:rect l="0" t="0" r="r" b="b"/>
                      <a:pathLst>
                        <a:path w="596" h="598">
                          <a:moveTo>
                            <a:pt x="118" y="0"/>
                          </a:moveTo>
                          <a:cubicBezTo>
                            <a:pt x="53" y="0"/>
                            <a:pt x="0" y="53"/>
                            <a:pt x="0" y="118"/>
                          </a:cubicBezTo>
                          <a:lnTo>
                            <a:pt x="0" y="589"/>
                          </a:lnTo>
                          <a:cubicBezTo>
                            <a:pt x="27" y="598"/>
                            <a:pt x="12" y="309"/>
                            <a:pt x="161" y="174"/>
                          </a:cubicBezTo>
                          <a:cubicBezTo>
                            <a:pt x="310" y="39"/>
                            <a:pt x="596" y="29"/>
                            <a:pt x="589" y="0"/>
                          </a:cubicBezTo>
                          <a:lnTo>
                            <a:pt x="118" y="0"/>
                          </a:ln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1">
                            <a:gamma/>
                            <a:tint val="48627"/>
                            <a:invGamma/>
                          </a:schemeClr>
                        </a:gs>
                        <a:gs pos="5000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gamma/>
                            <a:tint val="48627"/>
                            <a:invGamma/>
                          </a:schemeClr>
                        </a:gs>
                      </a:gsLst>
                      <a:lin ang="2700000" scaled="1"/>
                    </a:gra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101949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d-ID" sz="1600">
                        <a:latin typeface="Humnst777 Cn BT" panose="020B0506030504020204" pitchFamily="34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92" name="Rectangle 9"/>
                  <p:cNvSpPr>
                    <a:spLocks noChangeArrowheads="1"/>
                  </p:cNvSpPr>
                  <p:nvPr/>
                </p:nvSpPr>
                <p:spPr bwMode="gray">
                  <a:xfrm>
                    <a:off x="2195736" y="2483604"/>
                    <a:ext cx="1131762" cy="44556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  <a:flatTx/>
                  </a:bodyPr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id-ID" sz="1600" b="1" dirty="0">
                        <a:solidFill>
                          <a:schemeClr val="bg1"/>
                        </a:solidFill>
                      </a:rPr>
                      <a:t>Korupsi</a:t>
                    </a:r>
                    <a:endParaRPr lang="en-US" sz="1600" b="1" dirty="0">
                      <a:solidFill>
                        <a:schemeClr val="bg1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90" name="Freeform 5"/>
                <p:cNvSpPr>
                  <a:spLocks/>
                </p:cNvSpPr>
                <p:nvPr/>
              </p:nvSpPr>
              <p:spPr bwMode="gray">
                <a:xfrm flipH="1">
                  <a:off x="899663" y="1701489"/>
                  <a:ext cx="1852069" cy="158317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82" y="202"/>
                    </a:cxn>
                    <a:cxn ang="0">
                      <a:pos x="577" y="202"/>
                    </a:cxn>
                    <a:cxn ang="0">
                      <a:pos x="637" y="249"/>
                    </a:cxn>
                    <a:cxn ang="0">
                      <a:pos x="639" y="402"/>
                    </a:cxn>
                    <a:cxn ang="0">
                      <a:pos x="598" y="400"/>
                    </a:cxn>
                    <a:cxn ang="0">
                      <a:pos x="669" y="532"/>
                    </a:cxn>
                    <a:cxn ang="0">
                      <a:pos x="735" y="402"/>
                    </a:cxn>
                    <a:cxn ang="0">
                      <a:pos x="696" y="402"/>
                    </a:cxn>
                    <a:cxn ang="0">
                      <a:pos x="694" y="226"/>
                    </a:cxn>
                    <a:cxn ang="0">
                      <a:pos x="616" y="150"/>
                    </a:cxn>
                    <a:cxn ang="0">
                      <a:pos x="335" y="149"/>
                    </a:cxn>
                    <a:cxn ang="0">
                      <a:pos x="6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35" h="532">
                      <a:moveTo>
                        <a:pt x="0" y="0"/>
                      </a:moveTo>
                      <a:cubicBezTo>
                        <a:pt x="0" y="0"/>
                        <a:pt x="85" y="216"/>
                        <a:pt x="382" y="202"/>
                      </a:cubicBezTo>
                      <a:cubicBezTo>
                        <a:pt x="479" y="202"/>
                        <a:pt x="577" y="202"/>
                        <a:pt x="577" y="202"/>
                      </a:cubicBezTo>
                      <a:cubicBezTo>
                        <a:pt x="577" y="202"/>
                        <a:pt x="639" y="201"/>
                        <a:pt x="637" y="249"/>
                      </a:cubicBezTo>
                      <a:cubicBezTo>
                        <a:pt x="638" y="325"/>
                        <a:pt x="639" y="402"/>
                        <a:pt x="639" y="402"/>
                      </a:cubicBezTo>
                      <a:lnTo>
                        <a:pt x="598" y="400"/>
                      </a:lnTo>
                      <a:lnTo>
                        <a:pt x="669" y="532"/>
                      </a:lnTo>
                      <a:lnTo>
                        <a:pt x="735" y="402"/>
                      </a:lnTo>
                      <a:lnTo>
                        <a:pt x="696" y="402"/>
                      </a:lnTo>
                      <a:cubicBezTo>
                        <a:pt x="696" y="402"/>
                        <a:pt x="695" y="314"/>
                        <a:pt x="694" y="226"/>
                      </a:cubicBezTo>
                      <a:cubicBezTo>
                        <a:pt x="687" y="160"/>
                        <a:pt x="616" y="150"/>
                        <a:pt x="616" y="150"/>
                      </a:cubicBezTo>
                      <a:cubicBezTo>
                        <a:pt x="556" y="137"/>
                        <a:pt x="473" y="153"/>
                        <a:pt x="335" y="149"/>
                      </a:cubicBezTo>
                      <a:cubicBezTo>
                        <a:pt x="110" y="126"/>
                        <a:pt x="69" y="0"/>
                        <a:pt x="6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rgbClr val="808080"/>
                    </a:gs>
                  </a:gsLst>
                  <a:lin ang="540000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600">
                    <a:latin typeface="Humnst777 Cn BT" panose="020B0506030504020204" pitchFamily="34" charset="0"/>
                    <a:cs typeface="+mn-cs"/>
                  </a:endParaRPr>
                </a:p>
              </p:txBody>
            </p:sp>
          </p:grpSp>
          <p:grpSp>
            <p:nvGrpSpPr>
              <p:cNvPr id="77" name="Group 39"/>
              <p:cNvGrpSpPr>
                <a:grpSpLocks/>
              </p:cNvGrpSpPr>
              <p:nvPr/>
            </p:nvGrpSpPr>
            <p:grpSpPr bwMode="auto">
              <a:xfrm>
                <a:off x="2735972" y="2579194"/>
                <a:ext cx="4700588" cy="3880961"/>
                <a:chOff x="683045" y="2500367"/>
                <a:chExt cx="4700588" cy="3880961"/>
              </a:xfrm>
            </p:grpSpPr>
            <p:grpSp>
              <p:nvGrpSpPr>
                <p:cNvPr id="78" name="Group 18"/>
                <p:cNvGrpSpPr>
                  <a:grpSpLocks/>
                </p:cNvGrpSpPr>
                <p:nvPr/>
              </p:nvGrpSpPr>
              <p:grpSpPr bwMode="auto">
                <a:xfrm>
                  <a:off x="683045" y="4444575"/>
                  <a:ext cx="4700588" cy="1936753"/>
                  <a:chOff x="1458" y="2505"/>
                  <a:chExt cx="2961" cy="1220"/>
                </a:xfrm>
                <a:effectLst>
                  <a:outerShdw blurRad="50800" dist="88900" dir="4080000" sx="102000" sy="102000" algn="ctr" rotWithShape="0">
                    <a:schemeClr val="bg2">
                      <a:lumMod val="75000"/>
                      <a:alpha val="52000"/>
                    </a:schemeClr>
                  </a:outerShdw>
                </a:effectLst>
              </p:grpSpPr>
              <p:sp>
                <p:nvSpPr>
                  <p:cNvPr id="86" name="AutoShape 19"/>
                  <p:cNvSpPr>
                    <a:spLocks noChangeArrowheads="1"/>
                  </p:cNvSpPr>
                  <p:nvPr/>
                </p:nvSpPr>
                <p:spPr bwMode="ltGray">
                  <a:xfrm>
                    <a:off x="1775" y="2896"/>
                    <a:ext cx="2313" cy="454"/>
                  </a:xfrm>
                  <a:prstGeom prst="roundRect">
                    <a:avLst>
                      <a:gd name="adj" fmla="val 16667"/>
                    </a:avLst>
                  </a:prstGeom>
                  <a:noFill/>
                  <a:ln w="57150" algn="ctr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pic>
                <p:nvPicPr>
                  <p:cNvPr id="87" name="Picture 21" descr="YG_circle001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/>
                  <a:srcRect/>
                  <a:stretch>
                    <a:fillRect/>
                  </a:stretch>
                </p:blipFill>
                <p:spPr bwMode="auto">
                  <a:xfrm>
                    <a:off x="2320" y="2505"/>
                    <a:ext cx="1220" cy="1220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8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458" y="2942"/>
                    <a:ext cx="2961" cy="48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 defTabSz="1019491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D7181F"/>
                      </a:buClr>
                      <a:buFont typeface="Wingdings" pitchFamily="2" charset="2"/>
                      <a:buNone/>
                      <a:defRPr/>
                    </a:pPr>
                    <a:r>
                      <a:rPr lang="id-ID" sz="1600" b="1" dirty="0">
                        <a:solidFill>
                          <a:srgbClr val="000000"/>
                        </a:solidFill>
                        <a:cs typeface="Arial" charset="0"/>
                      </a:rPr>
                      <a:t>KUALITAS PELAYANAN</a:t>
                    </a:r>
                  </a:p>
                  <a:p>
                    <a:pPr algn="ctr" defTabSz="1019491" fontAlgn="auto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D7181F"/>
                      </a:buClr>
                      <a:buFont typeface="Wingdings" pitchFamily="2" charset="2"/>
                      <a:buNone/>
                      <a:defRPr/>
                    </a:pPr>
                    <a:r>
                      <a:rPr lang="id-ID" sz="1600" b="1" dirty="0">
                        <a:solidFill>
                          <a:srgbClr val="000000"/>
                        </a:solidFill>
                        <a:cs typeface="Arial" charset="0"/>
                      </a:rPr>
                      <a:t>YANG RENDAH</a:t>
                    </a:r>
                    <a:endParaRPr lang="en-US" sz="1600" b="1" dirty="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79" name="Group 38"/>
                <p:cNvGrpSpPr>
                  <a:grpSpLocks/>
                </p:cNvGrpSpPr>
                <p:nvPr/>
              </p:nvGrpSpPr>
              <p:grpSpPr bwMode="auto">
                <a:xfrm>
                  <a:off x="970960" y="2500367"/>
                  <a:ext cx="4385685" cy="2035277"/>
                  <a:chOff x="970960" y="2500367"/>
                  <a:chExt cx="4385685" cy="2035277"/>
                </a:xfrm>
              </p:grpSpPr>
              <p:sp>
                <p:nvSpPr>
                  <p:cNvPr id="80" name="Freeform 5"/>
                  <p:cNvSpPr>
                    <a:spLocks/>
                  </p:cNvSpPr>
                  <p:nvPr/>
                </p:nvSpPr>
                <p:spPr bwMode="gray">
                  <a:xfrm flipH="1">
                    <a:off x="3275110" y="3573101"/>
                    <a:ext cx="2081535" cy="9625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2" y="202"/>
                      </a:cxn>
                      <a:cxn ang="0">
                        <a:pos x="577" y="202"/>
                      </a:cxn>
                      <a:cxn ang="0">
                        <a:pos x="637" y="249"/>
                      </a:cxn>
                      <a:cxn ang="0">
                        <a:pos x="639" y="402"/>
                      </a:cxn>
                      <a:cxn ang="0">
                        <a:pos x="598" y="400"/>
                      </a:cxn>
                      <a:cxn ang="0">
                        <a:pos x="669" y="532"/>
                      </a:cxn>
                      <a:cxn ang="0">
                        <a:pos x="735" y="402"/>
                      </a:cxn>
                      <a:cxn ang="0">
                        <a:pos x="696" y="402"/>
                      </a:cxn>
                      <a:cxn ang="0">
                        <a:pos x="694" y="226"/>
                      </a:cxn>
                      <a:cxn ang="0">
                        <a:pos x="616" y="150"/>
                      </a:cxn>
                      <a:cxn ang="0">
                        <a:pos x="335" y="149"/>
                      </a:cxn>
                      <a:cxn ang="0">
                        <a:pos x="69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5" h="532">
                        <a:moveTo>
                          <a:pt x="0" y="0"/>
                        </a:moveTo>
                        <a:cubicBezTo>
                          <a:pt x="0" y="0"/>
                          <a:pt x="85" y="216"/>
                          <a:pt x="382" y="202"/>
                        </a:cubicBezTo>
                        <a:cubicBezTo>
                          <a:pt x="479" y="202"/>
                          <a:pt x="577" y="202"/>
                          <a:pt x="577" y="202"/>
                        </a:cubicBezTo>
                        <a:cubicBezTo>
                          <a:pt x="577" y="202"/>
                          <a:pt x="639" y="201"/>
                          <a:pt x="637" y="249"/>
                        </a:cubicBezTo>
                        <a:cubicBezTo>
                          <a:pt x="638" y="325"/>
                          <a:pt x="639" y="402"/>
                          <a:pt x="639" y="402"/>
                        </a:cubicBezTo>
                        <a:lnTo>
                          <a:pt x="598" y="400"/>
                        </a:lnTo>
                        <a:lnTo>
                          <a:pt x="669" y="532"/>
                        </a:lnTo>
                        <a:lnTo>
                          <a:pt x="735" y="402"/>
                        </a:lnTo>
                        <a:lnTo>
                          <a:pt x="696" y="402"/>
                        </a:lnTo>
                        <a:cubicBezTo>
                          <a:pt x="696" y="402"/>
                          <a:pt x="695" y="314"/>
                          <a:pt x="694" y="226"/>
                        </a:cubicBezTo>
                        <a:cubicBezTo>
                          <a:pt x="687" y="160"/>
                          <a:pt x="616" y="150"/>
                          <a:pt x="616" y="150"/>
                        </a:cubicBezTo>
                        <a:cubicBezTo>
                          <a:pt x="556" y="137"/>
                          <a:pt x="473" y="153"/>
                          <a:pt x="335" y="149"/>
                        </a:cubicBezTo>
                        <a:cubicBezTo>
                          <a:pt x="110" y="126"/>
                          <a:pt x="69" y="0"/>
                          <a:pt x="69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3000">
                        <a:schemeClr val="bg1">
                          <a:alpha val="24000"/>
                        </a:schemeClr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sp>
                <p:nvSpPr>
                  <p:cNvPr id="81" name="Freeform 3"/>
                  <p:cNvSpPr>
                    <a:spLocks/>
                  </p:cNvSpPr>
                  <p:nvPr/>
                </p:nvSpPr>
                <p:spPr bwMode="gray">
                  <a:xfrm>
                    <a:off x="970960" y="3573101"/>
                    <a:ext cx="1800218" cy="9625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82" y="202"/>
                      </a:cxn>
                      <a:cxn ang="0">
                        <a:pos x="577" y="202"/>
                      </a:cxn>
                      <a:cxn ang="0">
                        <a:pos x="637" y="249"/>
                      </a:cxn>
                      <a:cxn ang="0">
                        <a:pos x="639" y="402"/>
                      </a:cxn>
                      <a:cxn ang="0">
                        <a:pos x="598" y="400"/>
                      </a:cxn>
                      <a:cxn ang="0">
                        <a:pos x="669" y="532"/>
                      </a:cxn>
                      <a:cxn ang="0">
                        <a:pos x="735" y="402"/>
                      </a:cxn>
                      <a:cxn ang="0">
                        <a:pos x="696" y="402"/>
                      </a:cxn>
                      <a:cxn ang="0">
                        <a:pos x="694" y="226"/>
                      </a:cxn>
                      <a:cxn ang="0">
                        <a:pos x="616" y="150"/>
                      </a:cxn>
                      <a:cxn ang="0">
                        <a:pos x="335" y="149"/>
                      </a:cxn>
                      <a:cxn ang="0">
                        <a:pos x="69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35" h="532">
                        <a:moveTo>
                          <a:pt x="0" y="0"/>
                        </a:moveTo>
                        <a:cubicBezTo>
                          <a:pt x="0" y="0"/>
                          <a:pt x="85" y="216"/>
                          <a:pt x="382" y="202"/>
                        </a:cubicBezTo>
                        <a:cubicBezTo>
                          <a:pt x="479" y="202"/>
                          <a:pt x="577" y="202"/>
                          <a:pt x="577" y="202"/>
                        </a:cubicBezTo>
                        <a:cubicBezTo>
                          <a:pt x="577" y="202"/>
                          <a:pt x="639" y="201"/>
                          <a:pt x="637" y="249"/>
                        </a:cubicBezTo>
                        <a:cubicBezTo>
                          <a:pt x="638" y="325"/>
                          <a:pt x="639" y="402"/>
                          <a:pt x="639" y="402"/>
                        </a:cubicBezTo>
                        <a:lnTo>
                          <a:pt x="598" y="400"/>
                        </a:lnTo>
                        <a:lnTo>
                          <a:pt x="669" y="532"/>
                        </a:lnTo>
                        <a:lnTo>
                          <a:pt x="735" y="402"/>
                        </a:lnTo>
                        <a:lnTo>
                          <a:pt x="696" y="402"/>
                        </a:lnTo>
                        <a:cubicBezTo>
                          <a:pt x="696" y="402"/>
                          <a:pt x="695" y="314"/>
                          <a:pt x="694" y="226"/>
                        </a:cubicBezTo>
                        <a:cubicBezTo>
                          <a:pt x="687" y="160"/>
                          <a:pt x="616" y="150"/>
                          <a:pt x="616" y="150"/>
                        </a:cubicBezTo>
                        <a:cubicBezTo>
                          <a:pt x="556" y="137"/>
                          <a:pt x="473" y="153"/>
                          <a:pt x="335" y="149"/>
                        </a:cubicBezTo>
                        <a:cubicBezTo>
                          <a:pt x="110" y="126"/>
                          <a:pt x="69" y="0"/>
                          <a:pt x="69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sp>
                <p:nvSpPr>
                  <p:cNvPr id="82" name="Freeform 4"/>
                  <p:cNvSpPr>
                    <a:spLocks/>
                  </p:cNvSpPr>
                  <p:nvPr/>
                </p:nvSpPr>
                <p:spPr bwMode="gray">
                  <a:xfrm>
                    <a:off x="2826270" y="2500367"/>
                    <a:ext cx="366201" cy="1944532"/>
                  </a:xfrm>
                  <a:custGeom>
                    <a:avLst/>
                    <a:gdLst/>
                    <a:ahLst/>
                    <a:cxnLst>
                      <a:cxn ang="0">
                        <a:pos x="37" y="1"/>
                      </a:cxn>
                      <a:cxn ang="0">
                        <a:pos x="45" y="472"/>
                      </a:cxn>
                      <a:cxn ang="0">
                        <a:pos x="0" y="474"/>
                      </a:cxn>
                      <a:cxn ang="0">
                        <a:pos x="72" y="604"/>
                      </a:cxn>
                      <a:cxn ang="0">
                        <a:pos x="142" y="474"/>
                      </a:cxn>
                      <a:cxn ang="0">
                        <a:pos x="100" y="474"/>
                      </a:cxn>
                      <a:cxn ang="0">
                        <a:pos x="99" y="0"/>
                      </a:cxn>
                      <a:cxn ang="0">
                        <a:pos x="37" y="1"/>
                      </a:cxn>
                    </a:cxnLst>
                    <a:rect l="0" t="0" r="r" b="b"/>
                    <a:pathLst>
                      <a:path w="142" h="604">
                        <a:moveTo>
                          <a:pt x="37" y="1"/>
                        </a:moveTo>
                        <a:lnTo>
                          <a:pt x="45" y="472"/>
                        </a:lnTo>
                        <a:lnTo>
                          <a:pt x="0" y="474"/>
                        </a:lnTo>
                        <a:lnTo>
                          <a:pt x="72" y="604"/>
                        </a:lnTo>
                        <a:lnTo>
                          <a:pt x="142" y="474"/>
                        </a:lnTo>
                        <a:lnTo>
                          <a:pt x="100" y="474"/>
                        </a:lnTo>
                        <a:lnTo>
                          <a:pt x="99" y="0"/>
                        </a:lnTo>
                        <a:lnTo>
                          <a:pt x="37" y="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>
                          <a:lumMod val="20000"/>
                          <a:lumOff val="80000"/>
                        </a:schemeClr>
                      </a:gs>
                      <a:gs pos="100000">
                        <a:srgbClr val="808080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defTabSz="1019491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id-ID" sz="1600">
                      <a:latin typeface="Humnst777 Cn BT" panose="020B0506030504020204" pitchFamily="34" charset="0"/>
                      <a:cs typeface="+mn-cs"/>
                    </a:endParaRPr>
                  </a:p>
                </p:txBody>
              </p:sp>
              <p:grpSp>
                <p:nvGrpSpPr>
                  <p:cNvPr id="8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908072" y="3003432"/>
                    <a:ext cx="2141233" cy="787480"/>
                    <a:chOff x="3351512" y="2247635"/>
                    <a:chExt cx="1266530" cy="787480"/>
                  </a:xfrm>
                </p:grpSpPr>
                <p:sp>
                  <p:nvSpPr>
                    <p:cNvPr id="84" name="AutoShape 16"/>
                    <p:cNvSpPr>
                      <a:spLocks noChangeArrowheads="1"/>
                    </p:cNvSpPr>
                    <p:nvPr/>
                  </p:nvSpPr>
                  <p:spPr bwMode="blackGray">
                    <a:xfrm rot="10806395" flipH="1" flipV="1">
                      <a:off x="3382818" y="2256631"/>
                      <a:ext cx="1235423" cy="397008"/>
                    </a:xfrm>
                    <a:prstGeom prst="rightArrow">
                      <a:avLst>
                        <a:gd name="adj1" fmla="val 46509"/>
                        <a:gd name="adj2" fmla="val 42052"/>
                      </a:avLst>
                    </a:prstGeom>
                    <a:gradFill rotWithShape="1">
                      <a:gsLst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defTabSz="101949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d-ID" sz="1600">
                        <a:latin typeface="Humnst777 Cn BT" panose="020B0506030504020204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85" name="AutoShape 34"/>
                    <p:cNvSpPr>
                      <a:spLocks noChangeArrowheads="1"/>
                    </p:cNvSpPr>
                    <p:nvPr/>
                  </p:nvSpPr>
                  <p:spPr bwMode="blackGray">
                    <a:xfrm rot="10793605" flipV="1">
                      <a:off x="3351190" y="2647157"/>
                      <a:ext cx="1237339" cy="397009"/>
                    </a:xfrm>
                    <a:prstGeom prst="rightArrow">
                      <a:avLst>
                        <a:gd name="adj1" fmla="val 46509"/>
                        <a:gd name="adj2" fmla="val 42098"/>
                      </a:avLst>
                    </a:prstGeom>
                    <a:gradFill rotWithShape="1">
                      <a:gsLst>
                        <a:gs pos="0">
                          <a:schemeClr val="accent1">
                            <a:gamma/>
                            <a:tint val="0"/>
                            <a:invGamma/>
                            <a:alpha val="0"/>
                          </a:schemeClr>
                        </a:gs>
                        <a:gs pos="100000">
                          <a:schemeClr val="accent1"/>
                        </a:gs>
                      </a:gsLst>
                      <a:lin ang="0" scaled="1"/>
                    </a:gradFill>
                    <a:ln w="9525" algn="ctr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defTabSz="1019491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id-ID" sz="1600">
                        <a:latin typeface="Humnst777 Cn BT" panose="020B0506030504020204" pitchFamily="34" charset="0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70" name="Group 31"/>
            <p:cNvGrpSpPr>
              <a:grpSpLocks/>
            </p:cNvGrpSpPr>
            <p:nvPr/>
          </p:nvGrpSpPr>
          <p:grpSpPr bwMode="auto">
            <a:xfrm>
              <a:off x="8518724" y="877520"/>
              <a:ext cx="2716173" cy="1042334"/>
              <a:chOff x="2483762" y="488628"/>
              <a:chExt cx="2950401" cy="1164958"/>
            </a:xfrm>
          </p:grpSpPr>
          <p:grpSp>
            <p:nvGrpSpPr>
              <p:cNvPr id="71" name="Group 13"/>
              <p:cNvGrpSpPr>
                <a:grpSpLocks/>
              </p:cNvGrpSpPr>
              <p:nvPr/>
            </p:nvGrpSpPr>
            <p:grpSpPr bwMode="auto">
              <a:xfrm>
                <a:off x="2483762" y="488628"/>
                <a:ext cx="2950401" cy="1062515"/>
                <a:chOff x="4249" y="1076"/>
                <a:chExt cx="552" cy="323"/>
              </a:xfrm>
            </p:grpSpPr>
            <p:sp>
              <p:nvSpPr>
                <p:cNvPr id="73" name="Freeform 15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48627"/>
                        <a:invGamma/>
                      </a:schemeClr>
                    </a:gs>
                    <a:gs pos="5000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48627"/>
                        <a:invGamma/>
                      </a:scheme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600">
                    <a:latin typeface="Humnst777 Cn BT" panose="020B0506030504020204" pitchFamily="34" charset="0"/>
                    <a:cs typeface="+mn-cs"/>
                  </a:endParaRPr>
                </a:p>
              </p:txBody>
            </p:sp>
            <p:sp>
              <p:nvSpPr>
                <p:cNvPr id="74" name="AutoShape 14"/>
                <p:cNvSpPr>
                  <a:spLocks noChangeArrowheads="1"/>
                </p:cNvSpPr>
                <p:nvPr/>
              </p:nvSpPr>
              <p:spPr bwMode="gray">
                <a:xfrm>
                  <a:off x="4249" y="1076"/>
                  <a:ext cx="552" cy="323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254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defTabSz="1019491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d-ID" sz="1600">
                    <a:latin typeface="Humnst777 Cn BT" panose="020B0506030504020204" pitchFamily="34" charset="0"/>
                    <a:cs typeface="+mn-cs"/>
                  </a:endParaRPr>
                </a:p>
              </p:txBody>
            </p:sp>
          </p:grpSp>
          <p:sp>
            <p:nvSpPr>
              <p:cNvPr id="72" name="Rectangle 17"/>
              <p:cNvSpPr>
                <a:spLocks noChangeArrowheads="1"/>
              </p:cNvSpPr>
              <p:nvPr/>
            </p:nvSpPr>
            <p:spPr bwMode="gray">
              <a:xfrm>
                <a:off x="2508110" y="559927"/>
                <a:ext cx="2861554" cy="10936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  <a:flatTx/>
              </a:bodyPr>
              <a:lstStyle/>
              <a:p>
                <a:pPr algn="ctr"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600" b="1" dirty="0">
                    <a:solidFill>
                      <a:srgbClr val="FFFFFF"/>
                    </a:solidFill>
                    <a:cs typeface="Arial" charset="0"/>
                  </a:rPr>
                  <a:t>Rendahnya Kepatuhan </a:t>
                </a:r>
              </a:p>
              <a:p>
                <a:pPr algn="ctr"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600" b="1" dirty="0">
                    <a:solidFill>
                      <a:srgbClr val="FFFFFF"/>
                    </a:solidFill>
                    <a:cs typeface="Arial" charset="0"/>
                  </a:rPr>
                  <a:t>Standar Pelayanan Publik</a:t>
                </a:r>
                <a:endParaRPr lang="en-US" sz="1600" b="1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90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7" name="Rectangle 6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5800" y="137418"/>
            <a:ext cx="763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AU" altLang="id-ID" sz="3200" b="1" smtClean="0">
                <a:solidFill>
                  <a:schemeClr val="bg1"/>
                </a:solidFill>
              </a:rPr>
              <a:t>02| </a:t>
            </a:r>
            <a:r>
              <a:rPr lang="id-ID" altLang="id-ID" sz="3200" b="1" smtClean="0">
                <a:solidFill>
                  <a:schemeClr val="bg1"/>
                </a:solidFill>
              </a:rPr>
              <a:t>Maksud </a:t>
            </a:r>
            <a:r>
              <a:rPr lang="id-ID" altLang="id-ID" sz="3200" b="1">
                <a:solidFill>
                  <a:schemeClr val="bg1"/>
                </a:solidFill>
              </a:rPr>
              <a:t>dan Tujuan</a:t>
            </a:r>
            <a:endParaRPr lang="en-US" altLang="id-ID" sz="3200" b="1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85345" y="1080621"/>
            <a:ext cx="6201748" cy="741507"/>
          </a:xfrm>
          <a:prstGeom prst="roundRect">
            <a:avLst/>
          </a:prstGeom>
          <a:solidFill>
            <a:srgbClr val="0A2A5D"/>
          </a:solidFill>
          <a:ln>
            <a:solidFill>
              <a:srgbClr val="FF9900"/>
            </a:solidFill>
          </a:ln>
        </p:spPr>
        <p:txBody>
          <a:bodyPr rtlCol="0">
            <a:noAutofit/>
          </a:bodyPr>
          <a:lstStyle/>
          <a:p>
            <a:pPr algn="ctr" eaLnBrk="1" hangingPunct="1">
              <a:defRPr/>
            </a:pPr>
            <a:r>
              <a:rPr lang="en-US" altLang="id-ID" sz="2400" b="1" u="sng" dirty="0" err="1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Tahapan</a:t>
            </a:r>
            <a:r>
              <a:rPr lang="en-US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 </a:t>
            </a:r>
            <a:r>
              <a:rPr lang="id-ID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P</a:t>
            </a:r>
            <a:r>
              <a:rPr lang="en-US" altLang="id-ID" sz="2400" b="1" u="sng" dirty="0" err="1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eningkatan</a:t>
            </a:r>
            <a:r>
              <a:rPr lang="en-US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 </a:t>
            </a:r>
            <a:br>
              <a:rPr lang="en-US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</a:br>
            <a:r>
              <a:rPr lang="id-ID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K</a:t>
            </a:r>
            <a:r>
              <a:rPr lang="en-US" altLang="id-ID" sz="2400" b="1" u="sng" dirty="0" err="1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ualitas</a:t>
            </a:r>
            <a:r>
              <a:rPr lang="en-US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 </a:t>
            </a:r>
            <a:r>
              <a:rPr lang="id-ID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P</a:t>
            </a:r>
            <a:r>
              <a:rPr lang="en-US" altLang="id-ID" sz="2400" b="1" u="sng" dirty="0" err="1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elayanan</a:t>
            </a:r>
            <a:r>
              <a:rPr lang="en-US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 </a:t>
            </a:r>
            <a:r>
              <a:rPr lang="id-ID" altLang="id-ID" sz="2400" b="1" u="sng" dirty="0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P</a:t>
            </a:r>
            <a:r>
              <a:rPr lang="en-US" altLang="id-ID" sz="2400" b="1" u="sng" dirty="0" err="1" smtClean="0">
                <a:solidFill>
                  <a:schemeClr val="bg1"/>
                </a:solidFill>
                <a:latin typeface="+mn-lt"/>
                <a:ea typeface="Arial Hebrew"/>
                <a:cs typeface="Arial Hebrew"/>
              </a:rPr>
              <a:t>ublik</a:t>
            </a:r>
            <a:endParaRPr lang="en-US" altLang="id-ID" sz="2400" b="1" u="sng" dirty="0" smtClean="0">
              <a:solidFill>
                <a:schemeClr val="bg1"/>
              </a:solidFill>
              <a:latin typeface="+mn-lt"/>
              <a:ea typeface="Arial Hebrew"/>
              <a:cs typeface="Arial Hebre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720" y="3387987"/>
            <a:ext cx="5496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endParaRPr lang="id-ID" altLang="id-ID" dirty="0">
              <a:latin typeface="Humnst777 Cn BT" panose="020B0506030504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625" y="4264169"/>
            <a:ext cx="5496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buFont typeface="Wingdings" panose="05000000000000000000" pitchFamily="2" charset="2"/>
              <a:buChar char="Ø"/>
            </a:pPr>
            <a:endParaRPr lang="id-ID" altLang="id-ID" dirty="0">
              <a:latin typeface="Humnst777 Cn BT" panose="020B0506030504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052457" y="1931395"/>
            <a:ext cx="6302829" cy="4600033"/>
            <a:chOff x="6208590" y="2381326"/>
            <a:chExt cx="7177097" cy="5104658"/>
          </a:xfrm>
        </p:grpSpPr>
        <p:grpSp>
          <p:nvGrpSpPr>
            <p:cNvPr id="18" name="Group 46"/>
            <p:cNvGrpSpPr>
              <a:grpSpLocks/>
            </p:cNvGrpSpPr>
            <p:nvPr/>
          </p:nvGrpSpPr>
          <p:grpSpPr bwMode="auto">
            <a:xfrm>
              <a:off x="6208590" y="6460248"/>
              <a:ext cx="2221705" cy="493160"/>
              <a:chOff x="1474883" y="3781569"/>
              <a:chExt cx="3316723" cy="67057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723449" y="3781569"/>
                <a:ext cx="2301075" cy="670576"/>
              </a:xfrm>
              <a:prstGeom prst="rect">
                <a:avLst/>
              </a:prstGeom>
              <a:noFill/>
              <a:ln w="9525" cap="flat" cmpd="sng" algn="ctr">
                <a:solidFill>
                  <a:sysClr val="windowText" lastClr="000000">
                    <a:alpha val="0"/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1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ectangle 43"/>
              <p:cNvSpPr/>
              <p:nvPr/>
            </p:nvSpPr>
            <p:spPr>
              <a:xfrm>
                <a:off x="1474883" y="3781569"/>
                <a:ext cx="3316723" cy="6705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99991" tIns="0" rIns="0" bIns="0" spcCol="1270"/>
              <a:lstStyle/>
              <a:p>
                <a:pPr defTabSz="10668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b="1" dirty="0" err="1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Penyusunan</a:t>
                </a:r>
                <a:r>
                  <a:rPr lang="en-US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 SPP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629878" y="2381326"/>
              <a:ext cx="6755809" cy="5104658"/>
              <a:chOff x="6530984" y="2381326"/>
              <a:chExt cx="6854703" cy="510465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>
                <a:off x="10575070" y="3075910"/>
                <a:ext cx="676079" cy="1133566"/>
              </a:xfrm>
              <a:prstGeom prst="straightConnector1">
                <a:avLst/>
              </a:prstGeom>
              <a:ln w="53975" cap="sq" cmpd="sng">
                <a:solidFill>
                  <a:srgbClr val="C00000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62"/>
              <p:cNvSpPr txBox="1">
                <a:spLocks noChangeArrowheads="1"/>
              </p:cNvSpPr>
              <p:nvPr/>
            </p:nvSpPr>
            <p:spPr bwMode="auto">
              <a:xfrm>
                <a:off x="10509164" y="2381326"/>
                <a:ext cx="1699761" cy="695968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 err="1">
                    <a:solidFill>
                      <a:srgbClr val="092369"/>
                    </a:solidFill>
                    <a:cs typeface="Arial" pitchFamily="34" charset="0"/>
                  </a:rPr>
                  <a:t>Mulai</a:t>
                </a:r>
                <a:r>
                  <a:rPr lang="en-US" b="1" dirty="0">
                    <a:solidFill>
                      <a:srgbClr val="092369"/>
                    </a:solidFill>
                    <a:cs typeface="Arial" pitchFamily="34" charset="0"/>
                  </a:rPr>
                  <a:t> </a:t>
                </a:r>
                <a:r>
                  <a:rPr lang="en-US" b="1" dirty="0" err="1">
                    <a:solidFill>
                      <a:srgbClr val="092369"/>
                    </a:solidFill>
                    <a:cs typeface="Arial" pitchFamily="34" charset="0"/>
                  </a:rPr>
                  <a:t>diteliti</a:t>
                </a:r>
                <a:r>
                  <a:rPr lang="en-US" b="1" dirty="0">
                    <a:solidFill>
                      <a:srgbClr val="092369"/>
                    </a:solidFill>
                    <a:cs typeface="Arial" pitchFamily="34" charset="0"/>
                  </a:rPr>
                  <a:t> </a:t>
                </a:r>
                <a:r>
                  <a:rPr lang="en-US" b="1" dirty="0" err="1">
                    <a:solidFill>
                      <a:srgbClr val="092369"/>
                    </a:solidFill>
                    <a:cs typeface="Arial" pitchFamily="34" charset="0"/>
                  </a:rPr>
                  <a:t>tahun</a:t>
                </a:r>
                <a:r>
                  <a:rPr lang="en-US" b="1" dirty="0">
                    <a:solidFill>
                      <a:srgbClr val="092369"/>
                    </a:solidFill>
                    <a:cs typeface="Arial" pitchFamily="34" charset="0"/>
                  </a:rPr>
                  <a:t> 2016</a:t>
                </a:r>
              </a:p>
            </p:txBody>
          </p:sp>
          <p:sp>
            <p:nvSpPr>
              <p:cNvPr id="22" name="Text Box 62"/>
              <p:cNvSpPr txBox="1">
                <a:spLocks noChangeArrowheads="1"/>
              </p:cNvSpPr>
              <p:nvPr/>
            </p:nvSpPr>
            <p:spPr bwMode="auto">
              <a:xfrm>
                <a:off x="10189724" y="6491743"/>
                <a:ext cx="2474703" cy="994241"/>
              </a:xfrm>
              <a:prstGeom prst="rect">
                <a:avLst/>
              </a:prstGeom>
              <a:no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defTabSz="1019491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b="1" dirty="0">
                    <a:solidFill>
                      <a:srgbClr val="092369"/>
                    </a:solidFill>
                    <a:cs typeface="Arial" pitchFamily="34" charset="0"/>
                  </a:rPr>
                  <a:t>Tahapan yang diobservasi oleh </a:t>
                </a:r>
                <a:r>
                  <a:rPr lang="en-US" b="1" dirty="0">
                    <a:solidFill>
                      <a:srgbClr val="092369"/>
                    </a:solidFill>
                    <a:cs typeface="Arial" pitchFamily="34" charset="0"/>
                  </a:rPr>
                  <a:t>Ombudsman RI</a:t>
                </a:r>
              </a:p>
            </p:txBody>
          </p:sp>
          <p:grpSp>
            <p:nvGrpSpPr>
              <p:cNvPr id="23" name="Group 37"/>
              <p:cNvGrpSpPr>
                <a:grpSpLocks/>
              </p:cNvGrpSpPr>
              <p:nvPr/>
            </p:nvGrpSpPr>
            <p:grpSpPr bwMode="auto">
              <a:xfrm>
                <a:off x="8601467" y="3605643"/>
                <a:ext cx="2346778" cy="616478"/>
                <a:chOff x="4902954" y="344192"/>
                <a:chExt cx="3504522" cy="838575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5958783" y="344192"/>
                  <a:ext cx="2239876" cy="7741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ysClr val="windowText" lastClr="000000">
                      <a:alpha val="0"/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1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2954" y="408610"/>
                  <a:ext cx="3504522" cy="77415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69540" tIns="0" rIns="0" bIns="0" spcCol="1270"/>
                <a:lstStyle/>
                <a:p>
                  <a:pPr defTabSz="1066800" eaLnBrk="1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Efektivitas</a:t>
                  </a:r>
                  <a:r>
                    <a:rPr lang="en-US" b="1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 </a:t>
                  </a:r>
                  <a:r>
                    <a:rPr lang="en-US" b="1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dan</a:t>
                  </a:r>
                  <a:r>
                    <a:rPr lang="en-US" b="1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 </a:t>
                  </a:r>
                  <a:r>
                    <a:rPr lang="en-US" b="1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Kualitas</a:t>
                  </a:r>
                  <a:endParaRPr lang="en-US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984" y="3791126"/>
                <a:ext cx="6284687" cy="2594788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6888729" y="5658467"/>
                <a:ext cx="538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umnst777 Cn BT" panose="020B0506030504020204" pitchFamily="34" charset="0"/>
                  </a:rPr>
                  <a:t>1</a:t>
                </a:r>
                <a:endParaRPr lang="en-US" b="1" dirty="0">
                  <a:latin typeface="Humnst777 Cn BT" panose="020B0506030504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117990" y="5197999"/>
                <a:ext cx="538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umnst777 Cn BT" panose="020B0506030504020204" pitchFamily="34" charset="0"/>
                  </a:rPr>
                  <a:t>2</a:t>
                </a:r>
                <a:endParaRPr lang="en-US" b="1" dirty="0">
                  <a:latin typeface="Humnst777 Cn BT" panose="020B0506030504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375987" y="4783638"/>
                <a:ext cx="538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umnst777 Cn BT" panose="020B0506030504020204" pitchFamily="34" charset="0"/>
                  </a:rPr>
                  <a:t>3</a:t>
                </a:r>
                <a:endParaRPr lang="en-US" b="1" dirty="0">
                  <a:latin typeface="Humnst777 Cn BT" panose="020B0506030504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0504837" y="4521208"/>
                <a:ext cx="538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umnst777 Cn BT" panose="020B0506030504020204" pitchFamily="34" charset="0"/>
                  </a:rPr>
                  <a:t>4</a:t>
                </a:r>
                <a:endParaRPr lang="en-US" b="1" dirty="0">
                  <a:latin typeface="Humnst777 Cn BT" panose="020B050603050402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721003" y="4071403"/>
                <a:ext cx="538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Humnst777 Cn BT" panose="020B0506030504020204" pitchFamily="34" charset="0"/>
                  </a:rPr>
                  <a:t>5</a:t>
                </a:r>
                <a:endParaRPr lang="en-US" b="1" dirty="0">
                  <a:latin typeface="Humnst777 Cn BT" panose="020B0506030504020204" pitchFamily="34" charset="0"/>
                </a:endParaRPr>
              </a:p>
            </p:txBody>
          </p: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6888729" y="4362936"/>
                <a:ext cx="1943726" cy="445137"/>
                <a:chOff x="1837555" y="1795525"/>
                <a:chExt cx="2903396" cy="604678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2740251" y="1795525"/>
                  <a:ext cx="2000700" cy="579425"/>
                </a:xfrm>
                <a:prstGeom prst="rect">
                  <a:avLst/>
                </a:prstGeom>
                <a:noFill/>
                <a:ln w="9525" cap="flat" cmpd="sng" algn="ctr">
                  <a:solidFill>
                    <a:sysClr val="windowText" lastClr="000000">
                      <a:alpha val="0"/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1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0" name="Rectangle 39"/>
                <p:cNvSpPr/>
                <p:nvPr/>
              </p:nvSpPr>
              <p:spPr>
                <a:xfrm>
                  <a:off x="1837555" y="1820778"/>
                  <a:ext cx="2713054" cy="57942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56507" tIns="0" rIns="0" bIns="0" spcCol="1270"/>
                <a:lstStyle/>
                <a:p>
                  <a:pPr defTabSz="1066800" eaLnBrk="1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Penetapan</a:t>
                  </a:r>
                  <a:r>
                    <a:rPr lang="en-US" b="1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 SPP</a:t>
                  </a:r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>
              <a:xfrm>
                <a:off x="11482887" y="3096945"/>
                <a:ext cx="436899" cy="898673"/>
              </a:xfrm>
              <a:prstGeom prst="straightConnector1">
                <a:avLst/>
              </a:prstGeom>
              <a:ln w="53975" cap="sq" cmpd="sng">
                <a:solidFill>
                  <a:srgbClr val="C00000"/>
                </a:solidFill>
                <a:round/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19"/>
              <p:cNvCxnSpPr>
                <a:cxnSpLocks noChangeShapeType="1"/>
              </p:cNvCxnSpPr>
              <p:nvPr/>
            </p:nvCxnSpPr>
            <p:spPr bwMode="auto">
              <a:xfrm rot="16200000" flipV="1">
                <a:off x="9740533" y="5017060"/>
                <a:ext cx="1377809" cy="1753977"/>
              </a:xfrm>
              <a:prstGeom prst="curvedConnector2">
                <a:avLst/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3" name="Group 40"/>
              <p:cNvGrpSpPr>
                <a:grpSpLocks/>
              </p:cNvGrpSpPr>
              <p:nvPr/>
            </p:nvGrpSpPr>
            <p:grpSpPr bwMode="auto">
              <a:xfrm>
                <a:off x="9065584" y="5900935"/>
                <a:ext cx="2248281" cy="607685"/>
                <a:chOff x="4999639" y="2591444"/>
                <a:chExt cx="3358272" cy="825707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999639" y="2591444"/>
                  <a:ext cx="2764422" cy="825707"/>
                </a:xfrm>
                <a:prstGeom prst="rect">
                  <a:avLst/>
                </a:prstGeom>
                <a:noFill/>
                <a:ln w="9525" cap="flat" cmpd="sng" algn="ctr">
                  <a:solidFill>
                    <a:sysClr val="windowText" lastClr="000000">
                      <a:alpha val="0"/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1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8" name="Rectangle 37"/>
                <p:cNvSpPr/>
                <p:nvPr/>
              </p:nvSpPr>
              <p:spPr>
                <a:xfrm>
                  <a:off x="4999639" y="2591444"/>
                  <a:ext cx="3358272" cy="82570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08676" tIns="0" rIns="0" bIns="0" spcCol="1270"/>
                <a:lstStyle/>
                <a:p>
                  <a:pPr defTabSz="1066800" eaLnBrk="1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err="1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Implementasi</a:t>
                  </a:r>
                  <a:r>
                    <a:rPr lang="en-US" b="1" dirty="0">
                      <a:solidFill>
                        <a:sysClr val="windowText" lastClr="000000">
                          <a:hueOff val="0"/>
                          <a:satOff val="0"/>
                          <a:lumOff val="0"/>
                          <a:alphaOff val="0"/>
                        </a:sys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 SPP</a:t>
                  </a:r>
                </a:p>
              </p:txBody>
            </p:sp>
          </p:grpSp>
          <p:grpSp>
            <p:nvGrpSpPr>
              <p:cNvPr id="34" name="Group 34"/>
              <p:cNvGrpSpPr>
                <a:grpSpLocks/>
              </p:cNvGrpSpPr>
              <p:nvPr/>
            </p:nvGrpSpPr>
            <p:grpSpPr bwMode="auto">
              <a:xfrm>
                <a:off x="11246896" y="4936720"/>
                <a:ext cx="2138791" cy="670576"/>
                <a:chOff x="8387674" y="1986076"/>
                <a:chExt cx="3194626" cy="911437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095828" y="2115836"/>
                  <a:ext cx="2486472" cy="349443"/>
                </a:xfrm>
                <a:prstGeom prst="rect">
                  <a:avLst/>
                </a:prstGeom>
                <a:noFill/>
                <a:ln w="9525" cap="flat" cmpd="sng" algn="ctr">
                  <a:solidFill>
                    <a:sysClr val="windowText" lastClr="000000">
                      <a:alpha val="0"/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</p:spPr>
              <p:style>
                <a:lnRef idx="1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6" name="Rectangle 35"/>
                <p:cNvSpPr/>
                <p:nvPr/>
              </p:nvSpPr>
              <p:spPr>
                <a:xfrm>
                  <a:off x="8387674" y="1986076"/>
                  <a:ext cx="2838959" cy="9114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343447" tIns="0" rIns="0" bIns="0" spcCol="1270"/>
                <a:lstStyle/>
                <a:p>
                  <a:pPr defTabSz="1066800" eaLnBrk="1" hangingPunct="1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n-US" b="1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Kepuasan</a:t>
                  </a:r>
                  <a:r>
                    <a:rPr lang="en-US" b="1" dirty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 </a:t>
                  </a:r>
                  <a:r>
                    <a:rPr lang="en-US" b="1" dirty="0" err="1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rial" pitchFamily="34" charset="0"/>
                    </a:rPr>
                    <a:t>Masyarakat</a:t>
                  </a:r>
                  <a:endParaRPr lang="en-US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46" name="Rounded Rectangle 45"/>
          <p:cNvSpPr/>
          <p:nvPr/>
        </p:nvSpPr>
        <p:spPr>
          <a:xfrm>
            <a:off x="5885345" y="1850571"/>
            <a:ext cx="6201748" cy="4794657"/>
          </a:xfrm>
          <a:prstGeom prst="roundRect">
            <a:avLst>
              <a:gd name="adj" fmla="val 542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80176" y="1079856"/>
            <a:ext cx="5601836" cy="3390186"/>
            <a:chOff x="80176" y="1079856"/>
            <a:chExt cx="5601836" cy="3390186"/>
          </a:xfrm>
        </p:grpSpPr>
        <p:sp>
          <p:nvSpPr>
            <p:cNvPr id="2" name="Rounded Rectangle 1"/>
            <p:cNvSpPr/>
            <p:nvPr/>
          </p:nvSpPr>
          <p:spPr>
            <a:xfrm>
              <a:off x="87762" y="1079856"/>
              <a:ext cx="5552407" cy="3390186"/>
            </a:xfrm>
            <a:prstGeom prst="roundRect">
              <a:avLst>
                <a:gd name="adj" fmla="val 5429"/>
              </a:avLst>
            </a:prstGeom>
            <a:solidFill>
              <a:srgbClr val="002B5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extBox 42"/>
            <p:cNvSpPr txBox="1">
              <a:spLocks noChangeArrowheads="1"/>
            </p:cNvSpPr>
            <p:nvPr/>
          </p:nvSpPr>
          <p:spPr bwMode="auto">
            <a:xfrm>
              <a:off x="122753" y="1148745"/>
              <a:ext cx="5559259" cy="29700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marL="457200" indent="-457200">
                <a:lnSpc>
                  <a:spcPct val="90000"/>
                </a:lnSpc>
                <a:spcBef>
                  <a:spcPts val="1088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id-ID" altLang="id-ID" sz="2400" b="1" dirty="0" smtClean="0">
                  <a:solidFill>
                    <a:schemeClr val="bg1"/>
                  </a:solidFill>
                  <a:latin typeface="+mn-lt"/>
                </a:rPr>
                <a:t>Maksud</a:t>
              </a:r>
              <a:endParaRPr lang="en-US" altLang="id-ID" sz="2400" b="1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AU" altLang="id-ID" sz="1400" b="1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id-ID" sz="700" b="1" dirty="0" smtClean="0">
                <a:solidFill>
                  <a:schemeClr val="bg1"/>
                </a:solidFill>
                <a:latin typeface="+mn-lt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en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cegah terjadinya tindakan maladministrasi pada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Unit Layanan Publik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Pemerintah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Pusat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 &amp; 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Daerah d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engan upaya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pemenuhan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komponen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standar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pelayanan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sebagaimana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diatur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dalam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UU</a:t>
              </a:r>
              <a:r>
                <a:rPr lang="id-ID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25</a:t>
              </a:r>
              <a:r>
                <a:rPr lang="id-ID" altLang="id-ID" sz="2000" dirty="0">
                  <a:solidFill>
                    <a:schemeClr val="bg1"/>
                  </a:solidFill>
                  <a:latin typeface="+mn-lt"/>
                </a:rPr>
                <a:t>/2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009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tentang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Pelayanan</a:t>
              </a:r>
              <a:r>
                <a:rPr lang="en-US" altLang="id-ID" sz="2000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>
                  <a:solidFill>
                    <a:schemeClr val="bg1"/>
                  </a:solidFill>
                  <a:latin typeface="+mn-lt"/>
                </a:rPr>
                <a:t>Publik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;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Wingdings" panose="05000000000000000000" pitchFamily="2" charset="2"/>
                <a:buChar char="v"/>
              </a:pP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M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engetahui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efektivitas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dan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uji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kualitas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penyelenggara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pelayanan</a:t>
              </a:r>
              <a:r>
                <a:rPr lang="en-US" altLang="id-ID" sz="20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dirty="0" err="1" smtClean="0">
                  <a:solidFill>
                    <a:schemeClr val="bg1"/>
                  </a:solidFill>
                  <a:latin typeface="+mn-lt"/>
                </a:rPr>
                <a:t>publi</a:t>
              </a:r>
              <a:r>
                <a:rPr lang="id-ID" altLang="id-ID" sz="2000" dirty="0" smtClean="0">
                  <a:solidFill>
                    <a:schemeClr val="bg1"/>
                  </a:solidFill>
                  <a:latin typeface="+mn-lt"/>
                </a:rPr>
                <a:t>k;dan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0176" y="1600201"/>
              <a:ext cx="5068967" cy="108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7763" y="4584204"/>
            <a:ext cx="5589384" cy="2061024"/>
            <a:chOff x="87763" y="4584204"/>
            <a:chExt cx="5589384" cy="2061024"/>
          </a:xfrm>
        </p:grpSpPr>
        <p:sp>
          <p:nvSpPr>
            <p:cNvPr id="45" name="Rounded Rectangle 44"/>
            <p:cNvSpPr/>
            <p:nvPr/>
          </p:nvSpPr>
          <p:spPr>
            <a:xfrm>
              <a:off x="87763" y="4584204"/>
              <a:ext cx="5589384" cy="2061024"/>
            </a:xfrm>
            <a:prstGeom prst="roundRect">
              <a:avLst>
                <a:gd name="adj" fmla="val 5429"/>
              </a:avLst>
            </a:prstGeom>
            <a:solidFill>
              <a:srgbClr val="002B5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6" name="TextBox 41"/>
            <p:cNvSpPr txBox="1">
              <a:spLocks noChangeArrowheads="1"/>
            </p:cNvSpPr>
            <p:nvPr/>
          </p:nvSpPr>
          <p:spPr bwMode="auto">
            <a:xfrm>
              <a:off x="144858" y="4597398"/>
              <a:ext cx="5004285" cy="18466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88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id-ID" sz="2400" b="1" smtClean="0">
                  <a:solidFill>
                    <a:schemeClr val="bg1"/>
                  </a:solidFill>
                  <a:latin typeface="+mn-lt"/>
                </a:rPr>
                <a:t>Tujuan</a:t>
              </a:r>
              <a:endParaRPr lang="en-AU" altLang="id-ID" sz="2400" b="1" smtClean="0">
                <a:solidFill>
                  <a:schemeClr val="bg1"/>
                </a:solidFill>
                <a:latin typeface="+mn-lt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id-ID" altLang="id-ID" sz="1000" b="1" u="sng" dirty="0" smtClean="0">
                <a:solidFill>
                  <a:schemeClr val="bg1"/>
                </a:solidFill>
                <a:latin typeface="+mn-lt"/>
              </a:endParaRP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id-ID" altLang="id-ID" sz="2000" b="1" dirty="0" smtClean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en-US" altLang="id-ID" sz="2000" b="1" dirty="0" err="1" smtClean="0">
                  <a:solidFill>
                    <a:schemeClr val="bg1"/>
                  </a:solidFill>
                  <a:latin typeface="+mn-lt"/>
                </a:rPr>
                <a:t>Penilaian</a:t>
              </a:r>
              <a:r>
                <a:rPr lang="en-US" altLang="id-ID" sz="20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kepatuhan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dimaksudkan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untuk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mendorong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pemenuhan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terhadap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standar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pelayanan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publik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dalam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rangka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mempercepat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peningkatan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kualitas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>
                  <a:solidFill>
                    <a:schemeClr val="bg1"/>
                  </a:solidFill>
                  <a:latin typeface="+mn-lt"/>
                </a:rPr>
                <a:t>pelayanan</a:t>
              </a:r>
              <a:r>
                <a:rPr lang="en-US" altLang="id-ID" sz="2000" b="1" dirty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altLang="id-ID" sz="2000" b="1" dirty="0" err="1" smtClean="0">
                  <a:solidFill>
                    <a:schemeClr val="bg1"/>
                  </a:solidFill>
                  <a:latin typeface="+mn-lt"/>
                </a:rPr>
                <a:t>publik</a:t>
              </a:r>
              <a:r>
                <a:rPr lang="id-ID" altLang="id-ID" sz="2000" b="1" dirty="0" smtClean="0">
                  <a:solidFill>
                    <a:schemeClr val="bg1"/>
                  </a:solidFill>
                  <a:latin typeface="+mn-lt"/>
                </a:rPr>
                <a:t>”.</a:t>
              </a:r>
              <a:r>
                <a:rPr lang="en-US" altLang="id-ID" sz="2000" b="1" dirty="0" smtClean="0">
                  <a:solidFill>
                    <a:schemeClr val="bg1"/>
                  </a:solidFill>
                  <a:latin typeface="+mn-lt"/>
                </a:rPr>
                <a:t> </a:t>
              </a:r>
              <a:endParaRPr lang="en-US" altLang="id-ID" sz="20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88254" y="5050982"/>
              <a:ext cx="5068967" cy="1088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3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7" name="Rectangle 6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137503" y="187638"/>
            <a:ext cx="880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smtClean="0">
                <a:solidFill>
                  <a:schemeClr val="bg1"/>
                </a:solidFill>
              </a:rPr>
              <a:t>03|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Target capaian RJMN 2015-2019 </a:t>
            </a:r>
            <a:r>
              <a:rPr lang="id-ID" altLang="id-ID" sz="2800" b="1" i="1">
                <a:solidFill>
                  <a:schemeClr val="bg1"/>
                </a:solidFill>
                <a:ea typeface="Arial Hebrew"/>
                <a:cs typeface="Arial Hebrew"/>
              </a:rPr>
              <a:t>Perpres 2 Tahun 2015</a:t>
            </a:r>
            <a:endParaRPr lang="en-AU" sz="2800" b="1">
              <a:solidFill>
                <a:schemeClr val="bg1"/>
              </a:solidFill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174511"/>
              </p:ext>
            </p:extLst>
          </p:nvPr>
        </p:nvGraphicFramePr>
        <p:xfrm>
          <a:off x="215949" y="2242457"/>
          <a:ext cx="11790362" cy="34810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9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41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No.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Sasaran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Target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>
                    <a:solidFill>
                      <a:srgbClr val="0923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99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id-ID"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1.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b="1" dirty="0" smtClean="0">
                          <a:latin typeface="+mn-lt"/>
                          <a:cs typeface="Arial" panose="020B0604020202020204" pitchFamily="34" charset="0"/>
                        </a:rPr>
                        <a:t>Kementerian</a:t>
                      </a:r>
                      <a:endParaRPr lang="id-ID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70%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80%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90%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2.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b="1" dirty="0" smtClean="0">
                          <a:latin typeface="+mn-lt"/>
                          <a:cs typeface="Arial" panose="020B0604020202020204" pitchFamily="34" charset="0"/>
                        </a:rPr>
                        <a:t>Lembaga</a:t>
                      </a:r>
                      <a:endParaRPr lang="id-ID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25%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35%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60%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80%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3.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b="1" dirty="0" smtClean="0">
                          <a:latin typeface="+mn-lt"/>
                          <a:cs typeface="Arial" panose="020B0604020202020204" pitchFamily="34" charset="0"/>
                        </a:rPr>
                        <a:t>Provinsi</a:t>
                      </a:r>
                      <a:endParaRPr lang="id-ID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60%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70%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85%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90%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2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4.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b="1" dirty="0" smtClean="0">
                          <a:latin typeface="+mn-lt"/>
                          <a:cs typeface="Arial" panose="020B0604020202020204" pitchFamily="34" charset="0"/>
                        </a:rPr>
                        <a:t>Kabupaten/ Kota</a:t>
                      </a:r>
                      <a:endParaRPr lang="id-ID" sz="2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10%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20%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35%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50%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d-ID" sz="2400" dirty="0" smtClean="0">
                          <a:latin typeface="+mn-lt"/>
                          <a:cs typeface="Arial" panose="020B0604020202020204" pitchFamily="34" charset="0"/>
                        </a:rPr>
                        <a:t>60%</a:t>
                      </a:r>
                      <a:endParaRPr lang="id-ID" sz="2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43" marR="91443" marT="45733" marB="45733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215949" y="1139147"/>
            <a:ext cx="11976051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d-ID" sz="2300" b="1" dirty="0" smtClean="0">
                <a:latin typeface="+mn-lt"/>
              </a:rPr>
              <a:t>Target RPJMN </a:t>
            </a:r>
            <a:r>
              <a:rPr lang="en-US" altLang="id-ID" sz="2300" b="1" dirty="0" err="1" smtClean="0">
                <a:latin typeface="+mn-lt"/>
              </a:rPr>
              <a:t>Tahun</a:t>
            </a:r>
            <a:r>
              <a:rPr lang="en-US" altLang="id-ID" sz="2300" b="1" dirty="0" smtClean="0">
                <a:latin typeface="+mn-lt"/>
              </a:rPr>
              <a:t> 2015-2019 </a:t>
            </a:r>
            <a:r>
              <a:rPr lang="en-US" altLang="id-ID" sz="2300" b="1" dirty="0" err="1" smtClean="0">
                <a:latin typeface="+mn-lt"/>
              </a:rPr>
              <a:t>yaitu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</a:rPr>
              <a:t>meningkatnya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</a:rPr>
              <a:t>Kepatuhan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  <a:ea typeface="Arial Hebrew"/>
                <a:cs typeface="Arial Hebrew"/>
              </a:rPr>
              <a:t>Kementerian</a:t>
            </a:r>
            <a:r>
              <a:rPr lang="en-US" altLang="id-ID" sz="2300" b="1" dirty="0" smtClean="0">
                <a:latin typeface="+mn-lt"/>
              </a:rPr>
              <a:t>/ </a:t>
            </a:r>
            <a:r>
              <a:rPr lang="en-US" altLang="id-ID" sz="2300" b="1" dirty="0" err="1" smtClean="0">
                <a:latin typeface="+mn-lt"/>
              </a:rPr>
              <a:t>Lembaga</a:t>
            </a:r>
            <a:r>
              <a:rPr lang="en-US" altLang="id-ID" sz="2300" b="1" dirty="0" smtClean="0">
                <a:latin typeface="+mn-lt"/>
              </a:rPr>
              <a:t>/ </a:t>
            </a:r>
            <a:r>
              <a:rPr lang="en-US" altLang="id-ID" sz="2300" b="1" dirty="0" err="1" smtClean="0">
                <a:latin typeface="+mn-lt"/>
              </a:rPr>
              <a:t>Pemerintah</a:t>
            </a:r>
            <a:r>
              <a:rPr lang="en-US" altLang="id-ID" sz="2300" b="1" dirty="0" smtClean="0">
                <a:latin typeface="+mn-lt"/>
              </a:rPr>
              <a:t> Daerah </a:t>
            </a:r>
            <a:r>
              <a:rPr lang="en-US" altLang="id-ID" sz="2300" b="1" dirty="0" err="1" smtClean="0">
                <a:latin typeface="+mn-lt"/>
              </a:rPr>
              <a:t>dengan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</a:rPr>
              <a:t>atas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</a:rPr>
              <a:t>Pelaksanaa</a:t>
            </a:r>
            <a:r>
              <a:rPr lang="id-ID" altLang="id-ID" sz="2300" b="1" dirty="0" smtClean="0">
                <a:latin typeface="+mn-lt"/>
              </a:rPr>
              <a:t>n</a:t>
            </a:r>
            <a:r>
              <a:rPr lang="en-US" altLang="id-ID" sz="2300" b="1" dirty="0" smtClean="0">
                <a:latin typeface="+mn-lt"/>
              </a:rPr>
              <a:t> UU </a:t>
            </a:r>
            <a:r>
              <a:rPr lang="en-US" altLang="id-ID" sz="2300" b="1" dirty="0" err="1" smtClean="0">
                <a:latin typeface="+mn-lt"/>
              </a:rPr>
              <a:t>Nomor</a:t>
            </a:r>
            <a:r>
              <a:rPr lang="en-US" altLang="id-ID" sz="2300" b="1" dirty="0" smtClean="0">
                <a:latin typeface="+mn-lt"/>
              </a:rPr>
              <a:t> 25 </a:t>
            </a:r>
            <a:r>
              <a:rPr lang="en-US" altLang="id-ID" sz="2300" b="1" dirty="0" err="1" smtClean="0">
                <a:latin typeface="+mn-lt"/>
              </a:rPr>
              <a:t>Tahun</a:t>
            </a:r>
            <a:r>
              <a:rPr lang="en-US" altLang="id-ID" sz="2300" b="1" dirty="0" smtClean="0">
                <a:latin typeface="+mn-lt"/>
              </a:rPr>
              <a:t> 2009 </a:t>
            </a:r>
            <a:r>
              <a:rPr lang="en-US" altLang="id-ID" sz="2300" b="1" dirty="0" err="1" smtClean="0">
                <a:latin typeface="+mn-lt"/>
              </a:rPr>
              <a:t>tentang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</a:rPr>
              <a:t>Pelayanan</a:t>
            </a:r>
            <a:r>
              <a:rPr lang="en-US" altLang="id-ID" sz="2300" b="1" dirty="0" smtClean="0">
                <a:latin typeface="+mn-lt"/>
              </a:rPr>
              <a:t> </a:t>
            </a:r>
            <a:r>
              <a:rPr lang="en-US" altLang="id-ID" sz="2300" b="1" dirty="0" err="1" smtClean="0">
                <a:latin typeface="+mn-lt"/>
              </a:rPr>
              <a:t>Publik</a:t>
            </a:r>
            <a:r>
              <a:rPr lang="en-US" altLang="id-ID" sz="2400" b="1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0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7" name="Rectangle 6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55860" y="-50868"/>
            <a:ext cx="896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b="1" smtClean="0">
                <a:solidFill>
                  <a:schemeClr val="bg1"/>
                </a:solidFill>
              </a:rPr>
              <a:t>04| </a:t>
            </a:r>
            <a:r>
              <a:rPr lang="en-US" altLang="x-none" sz="2800" b="1">
                <a:solidFill>
                  <a:srgbClr val="FFFFFF"/>
                </a:solidFill>
                <a:ea typeface="Arial Hebrew" charset="-79"/>
                <a:cs typeface="Arial Hebrew" charset="-79"/>
              </a:rPr>
              <a:t>Metod</a:t>
            </a:r>
            <a:r>
              <a:rPr lang="id-ID" altLang="x-none" sz="2800" b="1">
                <a:solidFill>
                  <a:srgbClr val="FFFFFF"/>
                </a:solidFill>
                <a:ea typeface="Arial Hebrew" charset="-79"/>
                <a:cs typeface="Arial Hebrew" charset="-79"/>
              </a:rPr>
              <a:t>e</a:t>
            </a:r>
            <a:r>
              <a:rPr lang="en-US" altLang="x-none" sz="2800" b="1">
                <a:solidFill>
                  <a:srgbClr val="FFFFFF"/>
                </a:solidFill>
                <a:ea typeface="Arial Hebrew" charset="-79"/>
                <a:cs typeface="Arial Hebrew" charset="-79"/>
              </a:rPr>
              <a:t> Penilaian Kepatuhan</a:t>
            </a:r>
            <a:r>
              <a:rPr lang="id-ID" altLang="x-none" sz="2800" b="1">
                <a:solidFill>
                  <a:srgbClr val="FFFFFF"/>
                </a:solidFill>
                <a:ea typeface="Arial Hebrew" charset="-79"/>
                <a:cs typeface="Arial Hebrew" charset="-79"/>
              </a:rPr>
              <a:t> tentang</a:t>
            </a:r>
            <a:r>
              <a:rPr lang="en-US" altLang="x-none" sz="2800" b="1">
                <a:solidFill>
                  <a:srgbClr val="FFFFFF"/>
                </a:solidFill>
                <a:ea typeface="Arial Hebrew" charset="-79"/>
                <a:cs typeface="Arial Hebrew" charset="-79"/>
              </a:rPr>
              <a:t> </a:t>
            </a:r>
            <a:endParaRPr lang="en-US" altLang="x-none" sz="2800" b="1" smtClean="0">
              <a:solidFill>
                <a:srgbClr val="FFFFFF"/>
              </a:solidFill>
              <a:ea typeface="Arial Hebrew" charset="-79"/>
              <a:cs typeface="Arial Hebrew" charset="-79"/>
            </a:endParaRPr>
          </a:p>
          <a:p>
            <a:pPr lvl="0"/>
            <a:r>
              <a:rPr lang="en-US" altLang="x-none" sz="2800" b="1">
                <a:solidFill>
                  <a:srgbClr val="FFFFFF"/>
                </a:solidFill>
                <a:ea typeface="Arial Hebrew" charset="-79"/>
                <a:cs typeface="Arial Hebrew" charset="-79"/>
              </a:rPr>
              <a:t> </a:t>
            </a:r>
            <a:r>
              <a:rPr lang="en-US" altLang="x-none" sz="2800" b="1" smtClean="0">
                <a:solidFill>
                  <a:srgbClr val="FFFFFF"/>
                </a:solidFill>
                <a:ea typeface="Arial Hebrew" charset="-79"/>
                <a:cs typeface="Arial Hebrew" charset="-79"/>
              </a:rPr>
              <a:t>      Standar Pelayanan </a:t>
            </a:r>
            <a:r>
              <a:rPr lang="id-ID" altLang="x-none" sz="2800" b="1" smtClean="0">
                <a:solidFill>
                  <a:srgbClr val="FFFFFF"/>
                </a:solidFill>
                <a:ea typeface="Arial Hebrew" charset="-79"/>
                <a:cs typeface="Arial Hebrew" charset="-79"/>
              </a:rPr>
              <a:t>Publik</a:t>
            </a:r>
            <a:endParaRPr lang="en-US" altLang="x-none" sz="2800" b="1">
              <a:solidFill>
                <a:srgbClr val="FFFFFF"/>
              </a:solidFill>
              <a:ea typeface="Arial Hebrew" charset="-79"/>
              <a:cs typeface="Arial Hebrew" charset="-79"/>
            </a:endParaRPr>
          </a:p>
        </p:txBody>
      </p:sp>
      <p:sp>
        <p:nvSpPr>
          <p:cNvPr id="30" name="직사각형 14"/>
          <p:cNvSpPr/>
          <p:nvPr/>
        </p:nvSpPr>
        <p:spPr>
          <a:xfrm>
            <a:off x="7509986" y="3582418"/>
            <a:ext cx="4014965" cy="290978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직사각형 14"/>
          <p:cNvSpPr/>
          <p:nvPr/>
        </p:nvSpPr>
        <p:spPr>
          <a:xfrm flipH="1" flipV="1">
            <a:off x="3986739" y="1000027"/>
            <a:ext cx="4014965" cy="290978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직사각형 14"/>
          <p:cNvSpPr/>
          <p:nvPr/>
        </p:nvSpPr>
        <p:spPr>
          <a:xfrm>
            <a:off x="463512" y="3653147"/>
            <a:ext cx="4014965" cy="2909785"/>
          </a:xfrm>
          <a:custGeom>
            <a:avLst/>
            <a:gdLst/>
            <a:ahLst/>
            <a:cxnLst/>
            <a:rect l="l" t="t" r="r" b="b"/>
            <a:pathLst>
              <a:path w="2154443" h="2124329">
                <a:moveTo>
                  <a:pt x="0" y="0"/>
                </a:moveTo>
                <a:lnTo>
                  <a:pt x="264483" y="0"/>
                </a:lnTo>
                <a:lnTo>
                  <a:pt x="264483" y="1047108"/>
                </a:lnTo>
                <a:lnTo>
                  <a:pt x="264039" y="1047108"/>
                </a:lnTo>
                <a:lnTo>
                  <a:pt x="264039" y="1068175"/>
                </a:lnTo>
                <a:lnTo>
                  <a:pt x="265444" y="1089242"/>
                </a:lnTo>
                <a:lnTo>
                  <a:pt x="266146" y="1110309"/>
                </a:lnTo>
                <a:lnTo>
                  <a:pt x="268955" y="1129971"/>
                </a:lnTo>
                <a:lnTo>
                  <a:pt x="271062" y="1150336"/>
                </a:lnTo>
                <a:lnTo>
                  <a:pt x="273871" y="1170701"/>
                </a:lnTo>
                <a:lnTo>
                  <a:pt x="276680" y="1191065"/>
                </a:lnTo>
                <a:lnTo>
                  <a:pt x="280893" y="1210728"/>
                </a:lnTo>
                <a:lnTo>
                  <a:pt x="285106" y="1230390"/>
                </a:lnTo>
                <a:lnTo>
                  <a:pt x="289320" y="1250053"/>
                </a:lnTo>
                <a:lnTo>
                  <a:pt x="294938" y="1269715"/>
                </a:lnTo>
                <a:lnTo>
                  <a:pt x="300555" y="1288675"/>
                </a:lnTo>
                <a:lnTo>
                  <a:pt x="306875" y="1307636"/>
                </a:lnTo>
                <a:lnTo>
                  <a:pt x="313898" y="1326596"/>
                </a:lnTo>
                <a:lnTo>
                  <a:pt x="320218" y="1344854"/>
                </a:lnTo>
                <a:lnTo>
                  <a:pt x="327942" y="1363814"/>
                </a:lnTo>
                <a:lnTo>
                  <a:pt x="336369" y="1382072"/>
                </a:lnTo>
                <a:lnTo>
                  <a:pt x="344094" y="1399628"/>
                </a:lnTo>
                <a:lnTo>
                  <a:pt x="353223" y="1417183"/>
                </a:lnTo>
                <a:lnTo>
                  <a:pt x="362352" y="1434037"/>
                </a:lnTo>
                <a:lnTo>
                  <a:pt x="372183" y="1451593"/>
                </a:lnTo>
                <a:lnTo>
                  <a:pt x="382014" y="1468446"/>
                </a:lnTo>
                <a:lnTo>
                  <a:pt x="391845" y="1485300"/>
                </a:lnTo>
                <a:lnTo>
                  <a:pt x="403081" y="1501451"/>
                </a:lnTo>
                <a:lnTo>
                  <a:pt x="413614" y="1516900"/>
                </a:lnTo>
                <a:lnTo>
                  <a:pt x="425552" y="1533754"/>
                </a:lnTo>
                <a:lnTo>
                  <a:pt x="437490" y="1548501"/>
                </a:lnTo>
                <a:lnTo>
                  <a:pt x="450130" y="1564652"/>
                </a:lnTo>
                <a:lnTo>
                  <a:pt x="462771" y="1578696"/>
                </a:lnTo>
                <a:lnTo>
                  <a:pt x="475411" y="1593443"/>
                </a:lnTo>
                <a:lnTo>
                  <a:pt x="488753" y="1607488"/>
                </a:lnTo>
                <a:lnTo>
                  <a:pt x="502095" y="1622235"/>
                </a:lnTo>
                <a:lnTo>
                  <a:pt x="516140" y="1635577"/>
                </a:lnTo>
                <a:lnTo>
                  <a:pt x="530887" y="1648919"/>
                </a:lnTo>
                <a:lnTo>
                  <a:pt x="544931" y="1661560"/>
                </a:lnTo>
                <a:lnTo>
                  <a:pt x="559678" y="1674200"/>
                </a:lnTo>
                <a:lnTo>
                  <a:pt x="575127" y="1686138"/>
                </a:lnTo>
                <a:lnTo>
                  <a:pt x="590576" y="1698076"/>
                </a:lnTo>
                <a:lnTo>
                  <a:pt x="606025" y="1709311"/>
                </a:lnTo>
                <a:lnTo>
                  <a:pt x="622879" y="1720547"/>
                </a:lnTo>
                <a:lnTo>
                  <a:pt x="639030" y="1731783"/>
                </a:lnTo>
                <a:lnTo>
                  <a:pt x="655884" y="1741614"/>
                </a:lnTo>
                <a:lnTo>
                  <a:pt x="672035" y="1752147"/>
                </a:lnTo>
                <a:lnTo>
                  <a:pt x="689591" y="1761978"/>
                </a:lnTo>
                <a:lnTo>
                  <a:pt x="706444" y="1771107"/>
                </a:lnTo>
                <a:lnTo>
                  <a:pt x="724702" y="1780236"/>
                </a:lnTo>
                <a:lnTo>
                  <a:pt x="742258" y="1787961"/>
                </a:lnTo>
                <a:lnTo>
                  <a:pt x="760516" y="1795686"/>
                </a:lnTo>
                <a:lnTo>
                  <a:pt x="779476" y="1803410"/>
                </a:lnTo>
                <a:lnTo>
                  <a:pt x="797032" y="1810432"/>
                </a:lnTo>
                <a:lnTo>
                  <a:pt x="816695" y="1817455"/>
                </a:lnTo>
                <a:lnTo>
                  <a:pt x="835655" y="1823072"/>
                </a:lnTo>
                <a:lnTo>
                  <a:pt x="854615" y="1828690"/>
                </a:lnTo>
                <a:lnTo>
                  <a:pt x="873575" y="1833606"/>
                </a:lnTo>
                <a:lnTo>
                  <a:pt x="893940" y="1839224"/>
                </a:lnTo>
                <a:lnTo>
                  <a:pt x="912900" y="1843437"/>
                </a:lnTo>
                <a:lnTo>
                  <a:pt x="933265" y="1847651"/>
                </a:lnTo>
                <a:lnTo>
                  <a:pt x="952927" y="1850459"/>
                </a:lnTo>
                <a:lnTo>
                  <a:pt x="973292" y="1853268"/>
                </a:lnTo>
                <a:lnTo>
                  <a:pt x="994359" y="1855375"/>
                </a:lnTo>
                <a:lnTo>
                  <a:pt x="1014021" y="1856780"/>
                </a:lnTo>
                <a:lnTo>
                  <a:pt x="1035088" y="1858886"/>
                </a:lnTo>
                <a:lnTo>
                  <a:pt x="1056155" y="1859588"/>
                </a:lnTo>
                <a:lnTo>
                  <a:pt x="1077222" y="1860291"/>
                </a:lnTo>
                <a:lnTo>
                  <a:pt x="1098289" y="1859588"/>
                </a:lnTo>
                <a:lnTo>
                  <a:pt x="1119356" y="1858886"/>
                </a:lnTo>
                <a:lnTo>
                  <a:pt x="1139018" y="1856780"/>
                </a:lnTo>
                <a:lnTo>
                  <a:pt x="1160085" y="1855375"/>
                </a:lnTo>
                <a:lnTo>
                  <a:pt x="1180450" y="1853268"/>
                </a:lnTo>
                <a:lnTo>
                  <a:pt x="1200814" y="1850459"/>
                </a:lnTo>
                <a:lnTo>
                  <a:pt x="1221179" y="1847651"/>
                </a:lnTo>
                <a:lnTo>
                  <a:pt x="1240139" y="1843437"/>
                </a:lnTo>
                <a:lnTo>
                  <a:pt x="1260504" y="1839224"/>
                </a:lnTo>
                <a:lnTo>
                  <a:pt x="1280166" y="1833606"/>
                </a:lnTo>
                <a:lnTo>
                  <a:pt x="1299829" y="1828690"/>
                </a:lnTo>
                <a:lnTo>
                  <a:pt x="1318789" y="1823072"/>
                </a:lnTo>
                <a:lnTo>
                  <a:pt x="1337749" y="1817455"/>
                </a:lnTo>
                <a:lnTo>
                  <a:pt x="1356709" y="1810432"/>
                </a:lnTo>
                <a:lnTo>
                  <a:pt x="1374967" y="1803410"/>
                </a:lnTo>
                <a:lnTo>
                  <a:pt x="1393225" y="1795686"/>
                </a:lnTo>
                <a:lnTo>
                  <a:pt x="1410781" y="1787961"/>
                </a:lnTo>
                <a:lnTo>
                  <a:pt x="1429039" y="1780236"/>
                </a:lnTo>
                <a:lnTo>
                  <a:pt x="1447297" y="1771107"/>
                </a:lnTo>
                <a:lnTo>
                  <a:pt x="1464151" y="1761978"/>
                </a:lnTo>
                <a:lnTo>
                  <a:pt x="1481706" y="1752147"/>
                </a:lnTo>
                <a:lnTo>
                  <a:pt x="1498560" y="1741614"/>
                </a:lnTo>
                <a:lnTo>
                  <a:pt x="1515413" y="1731783"/>
                </a:lnTo>
                <a:lnTo>
                  <a:pt x="1531565" y="1720547"/>
                </a:lnTo>
                <a:lnTo>
                  <a:pt x="1547014" y="1709311"/>
                </a:lnTo>
                <a:lnTo>
                  <a:pt x="1563165" y="1698076"/>
                </a:lnTo>
                <a:lnTo>
                  <a:pt x="1578614" y="1686138"/>
                </a:lnTo>
                <a:lnTo>
                  <a:pt x="1594063" y="1674200"/>
                </a:lnTo>
                <a:lnTo>
                  <a:pt x="1608810" y="1661560"/>
                </a:lnTo>
                <a:lnTo>
                  <a:pt x="1623557" y="1648919"/>
                </a:lnTo>
                <a:lnTo>
                  <a:pt x="1637601" y="1635577"/>
                </a:lnTo>
                <a:lnTo>
                  <a:pt x="1651646" y="1622235"/>
                </a:lnTo>
                <a:lnTo>
                  <a:pt x="1665691" y="1607488"/>
                </a:lnTo>
                <a:lnTo>
                  <a:pt x="1678331" y="1593443"/>
                </a:lnTo>
                <a:lnTo>
                  <a:pt x="1691673" y="1578696"/>
                </a:lnTo>
                <a:lnTo>
                  <a:pt x="1703611" y="1564652"/>
                </a:lnTo>
                <a:lnTo>
                  <a:pt x="1716251" y="1548501"/>
                </a:lnTo>
                <a:lnTo>
                  <a:pt x="1728189" y="1533754"/>
                </a:lnTo>
                <a:lnTo>
                  <a:pt x="1739425" y="1516900"/>
                </a:lnTo>
                <a:lnTo>
                  <a:pt x="1750660" y="1501451"/>
                </a:lnTo>
                <a:lnTo>
                  <a:pt x="1761194" y="1485300"/>
                </a:lnTo>
                <a:lnTo>
                  <a:pt x="1771727" y="1468446"/>
                </a:lnTo>
                <a:lnTo>
                  <a:pt x="1781559" y="1451593"/>
                </a:lnTo>
                <a:lnTo>
                  <a:pt x="1791390" y="1434037"/>
                </a:lnTo>
                <a:lnTo>
                  <a:pt x="1801221" y="1417183"/>
                </a:lnTo>
                <a:lnTo>
                  <a:pt x="1809648" y="1399628"/>
                </a:lnTo>
                <a:lnTo>
                  <a:pt x="1817372" y="1382072"/>
                </a:lnTo>
                <a:lnTo>
                  <a:pt x="1825799" y="1363814"/>
                </a:lnTo>
                <a:lnTo>
                  <a:pt x="1833524" y="1344854"/>
                </a:lnTo>
                <a:lnTo>
                  <a:pt x="1839844" y="1326596"/>
                </a:lnTo>
                <a:lnTo>
                  <a:pt x="1846866" y="1307636"/>
                </a:lnTo>
                <a:lnTo>
                  <a:pt x="1852484" y="1288675"/>
                </a:lnTo>
                <a:lnTo>
                  <a:pt x="1858804" y="1269715"/>
                </a:lnTo>
                <a:lnTo>
                  <a:pt x="1863720" y="1250053"/>
                </a:lnTo>
                <a:lnTo>
                  <a:pt x="1868635" y="1230390"/>
                </a:lnTo>
                <a:lnTo>
                  <a:pt x="1872848" y="1210728"/>
                </a:lnTo>
                <a:lnTo>
                  <a:pt x="1876360" y="1191065"/>
                </a:lnTo>
                <a:lnTo>
                  <a:pt x="1880573" y="1170701"/>
                </a:lnTo>
                <a:lnTo>
                  <a:pt x="1883382" y="1150336"/>
                </a:lnTo>
                <a:lnTo>
                  <a:pt x="1885489" y="1129971"/>
                </a:lnTo>
                <a:lnTo>
                  <a:pt x="1886893" y="1110309"/>
                </a:lnTo>
                <a:lnTo>
                  <a:pt x="1889000" y="1089242"/>
                </a:lnTo>
                <a:lnTo>
                  <a:pt x="1889702" y="1068175"/>
                </a:lnTo>
                <a:lnTo>
                  <a:pt x="1889702" y="1047108"/>
                </a:lnTo>
                <a:lnTo>
                  <a:pt x="1889960" y="1047108"/>
                </a:lnTo>
                <a:lnTo>
                  <a:pt x="1889960" y="0"/>
                </a:lnTo>
                <a:lnTo>
                  <a:pt x="2154443" y="0"/>
                </a:lnTo>
                <a:lnTo>
                  <a:pt x="2154443" y="1047108"/>
                </a:lnTo>
                <a:lnTo>
                  <a:pt x="2153741" y="1074495"/>
                </a:lnTo>
                <a:lnTo>
                  <a:pt x="2153039" y="1102584"/>
                </a:lnTo>
                <a:lnTo>
                  <a:pt x="2151634" y="1129971"/>
                </a:lnTo>
                <a:lnTo>
                  <a:pt x="2148123" y="1157358"/>
                </a:lnTo>
                <a:lnTo>
                  <a:pt x="2145314" y="1184043"/>
                </a:lnTo>
                <a:lnTo>
                  <a:pt x="2141803" y="1210728"/>
                </a:lnTo>
                <a:lnTo>
                  <a:pt x="2136887" y="1238115"/>
                </a:lnTo>
                <a:lnTo>
                  <a:pt x="2132674" y="1264097"/>
                </a:lnTo>
                <a:lnTo>
                  <a:pt x="2127056" y="1290080"/>
                </a:lnTo>
                <a:lnTo>
                  <a:pt x="2120034" y="1316765"/>
                </a:lnTo>
                <a:lnTo>
                  <a:pt x="2113012" y="1342045"/>
                </a:lnTo>
                <a:lnTo>
                  <a:pt x="2105989" y="1367325"/>
                </a:lnTo>
                <a:lnTo>
                  <a:pt x="2097562" y="1393308"/>
                </a:lnTo>
                <a:lnTo>
                  <a:pt x="2088434" y="1417886"/>
                </a:lnTo>
                <a:lnTo>
                  <a:pt x="2079305" y="1442464"/>
                </a:lnTo>
                <a:lnTo>
                  <a:pt x="2070176" y="1466340"/>
                </a:lnTo>
                <a:lnTo>
                  <a:pt x="2059642" y="1490215"/>
                </a:lnTo>
                <a:lnTo>
                  <a:pt x="2048406" y="1514091"/>
                </a:lnTo>
                <a:lnTo>
                  <a:pt x="2036468" y="1537265"/>
                </a:lnTo>
                <a:lnTo>
                  <a:pt x="2024531" y="1560438"/>
                </a:lnTo>
                <a:lnTo>
                  <a:pt x="2011188" y="1582910"/>
                </a:lnTo>
                <a:lnTo>
                  <a:pt x="1997846" y="1605381"/>
                </a:lnTo>
                <a:lnTo>
                  <a:pt x="1984503" y="1627853"/>
                </a:lnTo>
                <a:lnTo>
                  <a:pt x="1970459" y="1649622"/>
                </a:lnTo>
                <a:lnTo>
                  <a:pt x="1955010" y="1670689"/>
                </a:lnTo>
                <a:lnTo>
                  <a:pt x="1940263" y="1691755"/>
                </a:lnTo>
                <a:lnTo>
                  <a:pt x="1924814" y="1712120"/>
                </a:lnTo>
                <a:lnTo>
                  <a:pt x="1907960" y="1731783"/>
                </a:lnTo>
                <a:lnTo>
                  <a:pt x="1891809" y="1752147"/>
                </a:lnTo>
                <a:lnTo>
                  <a:pt x="1874253" y="1771810"/>
                </a:lnTo>
                <a:lnTo>
                  <a:pt x="1856697" y="1790770"/>
                </a:lnTo>
                <a:lnTo>
                  <a:pt x="1838439" y="1809028"/>
                </a:lnTo>
                <a:lnTo>
                  <a:pt x="1820883" y="1827286"/>
                </a:lnTo>
                <a:lnTo>
                  <a:pt x="1801221" y="1844139"/>
                </a:lnTo>
                <a:lnTo>
                  <a:pt x="1781559" y="1861695"/>
                </a:lnTo>
                <a:lnTo>
                  <a:pt x="1761896" y="1877846"/>
                </a:lnTo>
                <a:lnTo>
                  <a:pt x="1742234" y="1894700"/>
                </a:lnTo>
                <a:lnTo>
                  <a:pt x="1721869" y="1910149"/>
                </a:lnTo>
                <a:lnTo>
                  <a:pt x="1700802" y="1926300"/>
                </a:lnTo>
                <a:lnTo>
                  <a:pt x="1679033" y="1940345"/>
                </a:lnTo>
                <a:lnTo>
                  <a:pt x="1657264" y="1954390"/>
                </a:lnTo>
                <a:lnTo>
                  <a:pt x="1635495" y="1968434"/>
                </a:lnTo>
                <a:lnTo>
                  <a:pt x="1613023" y="1981074"/>
                </a:lnTo>
                <a:lnTo>
                  <a:pt x="1590552" y="1994417"/>
                </a:lnTo>
                <a:lnTo>
                  <a:pt x="1567378" y="2007057"/>
                </a:lnTo>
                <a:lnTo>
                  <a:pt x="1544205" y="2018292"/>
                </a:lnTo>
                <a:lnTo>
                  <a:pt x="1520329" y="2029528"/>
                </a:lnTo>
                <a:lnTo>
                  <a:pt x="1496453" y="2040062"/>
                </a:lnTo>
                <a:lnTo>
                  <a:pt x="1471875" y="2049191"/>
                </a:lnTo>
                <a:lnTo>
                  <a:pt x="1447999" y="2059022"/>
                </a:lnTo>
                <a:lnTo>
                  <a:pt x="1422017" y="2067449"/>
                </a:lnTo>
                <a:lnTo>
                  <a:pt x="1397439" y="2075875"/>
                </a:lnTo>
                <a:lnTo>
                  <a:pt x="1372159" y="2082898"/>
                </a:lnTo>
                <a:lnTo>
                  <a:pt x="1346176" y="2090622"/>
                </a:lnTo>
                <a:lnTo>
                  <a:pt x="1320194" y="2096942"/>
                </a:lnTo>
                <a:lnTo>
                  <a:pt x="1294211" y="2102560"/>
                </a:lnTo>
                <a:lnTo>
                  <a:pt x="1267526" y="2108178"/>
                </a:lnTo>
                <a:lnTo>
                  <a:pt x="1240842" y="2111689"/>
                </a:lnTo>
                <a:lnTo>
                  <a:pt x="1214157" y="2115902"/>
                </a:lnTo>
                <a:lnTo>
                  <a:pt x="1187472" y="2119414"/>
                </a:lnTo>
                <a:lnTo>
                  <a:pt x="1159383" y="2121520"/>
                </a:lnTo>
                <a:lnTo>
                  <a:pt x="1132698" y="2122925"/>
                </a:lnTo>
                <a:lnTo>
                  <a:pt x="1104609" y="2124329"/>
                </a:lnTo>
                <a:lnTo>
                  <a:pt x="1077222" y="2124329"/>
                </a:lnTo>
                <a:lnTo>
                  <a:pt x="1049133" y="2124329"/>
                </a:lnTo>
                <a:lnTo>
                  <a:pt x="1021746" y="2122925"/>
                </a:lnTo>
                <a:lnTo>
                  <a:pt x="994359" y="2121520"/>
                </a:lnTo>
                <a:lnTo>
                  <a:pt x="966972" y="2119414"/>
                </a:lnTo>
                <a:lnTo>
                  <a:pt x="939585" y="2115902"/>
                </a:lnTo>
                <a:lnTo>
                  <a:pt x="912900" y="2111689"/>
                </a:lnTo>
                <a:lnTo>
                  <a:pt x="886215" y="2108178"/>
                </a:lnTo>
                <a:lnTo>
                  <a:pt x="860233" y="2102560"/>
                </a:lnTo>
                <a:lnTo>
                  <a:pt x="833548" y="2096942"/>
                </a:lnTo>
                <a:lnTo>
                  <a:pt x="807566" y="2090622"/>
                </a:lnTo>
                <a:lnTo>
                  <a:pt x="782285" y="2082898"/>
                </a:lnTo>
                <a:lnTo>
                  <a:pt x="757005" y="2075875"/>
                </a:lnTo>
                <a:lnTo>
                  <a:pt x="731022" y="2067449"/>
                </a:lnTo>
                <a:lnTo>
                  <a:pt x="706444" y="2059022"/>
                </a:lnTo>
                <a:lnTo>
                  <a:pt x="681866" y="2049191"/>
                </a:lnTo>
                <a:lnTo>
                  <a:pt x="657991" y="2040062"/>
                </a:lnTo>
                <a:lnTo>
                  <a:pt x="633412" y="2029528"/>
                </a:lnTo>
                <a:lnTo>
                  <a:pt x="610239" y="2018292"/>
                </a:lnTo>
                <a:lnTo>
                  <a:pt x="587065" y="2007057"/>
                </a:lnTo>
                <a:lnTo>
                  <a:pt x="563892" y="1994417"/>
                </a:lnTo>
                <a:lnTo>
                  <a:pt x="540718" y="1981074"/>
                </a:lnTo>
                <a:lnTo>
                  <a:pt x="518247" y="1968434"/>
                </a:lnTo>
                <a:lnTo>
                  <a:pt x="496478" y="1954390"/>
                </a:lnTo>
                <a:lnTo>
                  <a:pt x="474708" y="1940345"/>
                </a:lnTo>
                <a:lnTo>
                  <a:pt x="453642" y="1926300"/>
                </a:lnTo>
                <a:lnTo>
                  <a:pt x="432575" y="1910149"/>
                </a:lnTo>
                <a:lnTo>
                  <a:pt x="411508" y="1894700"/>
                </a:lnTo>
                <a:lnTo>
                  <a:pt x="391143" y="1877846"/>
                </a:lnTo>
                <a:lnTo>
                  <a:pt x="372183" y="1861695"/>
                </a:lnTo>
                <a:lnTo>
                  <a:pt x="352520" y="1844139"/>
                </a:lnTo>
                <a:lnTo>
                  <a:pt x="333560" y="1827286"/>
                </a:lnTo>
                <a:lnTo>
                  <a:pt x="315302" y="1809028"/>
                </a:lnTo>
                <a:lnTo>
                  <a:pt x="297044" y="1790770"/>
                </a:lnTo>
                <a:lnTo>
                  <a:pt x="278786" y="1771810"/>
                </a:lnTo>
                <a:lnTo>
                  <a:pt x="262635" y="1752147"/>
                </a:lnTo>
                <a:lnTo>
                  <a:pt x="245781" y="1731783"/>
                </a:lnTo>
                <a:lnTo>
                  <a:pt x="229630" y="1712120"/>
                </a:lnTo>
                <a:lnTo>
                  <a:pt x="214181" y="1691755"/>
                </a:lnTo>
                <a:lnTo>
                  <a:pt x="198030" y="1670689"/>
                </a:lnTo>
                <a:lnTo>
                  <a:pt x="183283" y="1649622"/>
                </a:lnTo>
                <a:lnTo>
                  <a:pt x="169238" y="1627853"/>
                </a:lnTo>
                <a:lnTo>
                  <a:pt x="155896" y="1605381"/>
                </a:lnTo>
                <a:lnTo>
                  <a:pt x="141851" y="1582910"/>
                </a:lnTo>
                <a:lnTo>
                  <a:pt x="129211" y="1560438"/>
                </a:lnTo>
                <a:lnTo>
                  <a:pt x="117273" y="1537265"/>
                </a:lnTo>
                <a:lnTo>
                  <a:pt x="106038" y="1514091"/>
                </a:lnTo>
                <a:lnTo>
                  <a:pt x="94802" y="1490215"/>
                </a:lnTo>
                <a:lnTo>
                  <a:pt x="84269" y="1466340"/>
                </a:lnTo>
                <a:lnTo>
                  <a:pt x="73735" y="1442464"/>
                </a:lnTo>
                <a:lnTo>
                  <a:pt x="65308" y="1417886"/>
                </a:lnTo>
                <a:lnTo>
                  <a:pt x="56179" y="1393308"/>
                </a:lnTo>
                <a:lnTo>
                  <a:pt x="47753" y="1367325"/>
                </a:lnTo>
                <a:lnTo>
                  <a:pt x="40028" y="1342045"/>
                </a:lnTo>
                <a:lnTo>
                  <a:pt x="33708" y="1316765"/>
                </a:lnTo>
                <a:lnTo>
                  <a:pt x="26686" y="1290080"/>
                </a:lnTo>
                <a:lnTo>
                  <a:pt x="21770" y="1264097"/>
                </a:lnTo>
                <a:lnTo>
                  <a:pt x="16152" y="1238115"/>
                </a:lnTo>
                <a:lnTo>
                  <a:pt x="11939" y="1210728"/>
                </a:lnTo>
                <a:lnTo>
                  <a:pt x="8428" y="1184043"/>
                </a:lnTo>
                <a:lnTo>
                  <a:pt x="4917" y="1157358"/>
                </a:lnTo>
                <a:lnTo>
                  <a:pt x="2810" y="1129971"/>
                </a:lnTo>
                <a:lnTo>
                  <a:pt x="703" y="1102584"/>
                </a:lnTo>
                <a:lnTo>
                  <a:pt x="1" y="1074495"/>
                </a:lnTo>
                <a:lnTo>
                  <a:pt x="1" y="1047108"/>
                </a:lnTo>
                <a:lnTo>
                  <a:pt x="0" y="1047108"/>
                </a:lnTo>
                <a:close/>
              </a:path>
            </a:pathLst>
          </a:custGeom>
          <a:solidFill>
            <a:srgbClr val="E0E0E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Freeform 8"/>
          <p:cNvSpPr>
            <a:spLocks/>
          </p:cNvSpPr>
          <p:nvPr/>
        </p:nvSpPr>
        <p:spPr bwMode="auto">
          <a:xfrm>
            <a:off x="463829" y="2434297"/>
            <a:ext cx="4016275" cy="1475515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rgbClr val="0066B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7508680" y="2434297"/>
            <a:ext cx="4016273" cy="1475515"/>
          </a:xfrm>
          <a:custGeom>
            <a:avLst/>
            <a:gdLst>
              <a:gd name="T0" fmla="*/ 1624 w 3069"/>
              <a:gd name="T1" fmla="*/ 381 h 1534"/>
              <a:gd name="T2" fmla="*/ 1768 w 3069"/>
              <a:gd name="T3" fmla="*/ 400 h 1534"/>
              <a:gd name="T4" fmla="*/ 1906 w 3069"/>
              <a:gd name="T5" fmla="*/ 437 h 1534"/>
              <a:gd name="T6" fmla="*/ 2036 w 3069"/>
              <a:gd name="T7" fmla="*/ 490 h 1534"/>
              <a:gd name="T8" fmla="*/ 2159 w 3069"/>
              <a:gd name="T9" fmla="*/ 559 h 1534"/>
              <a:gd name="T10" fmla="*/ 2271 w 3069"/>
              <a:gd name="T11" fmla="*/ 641 h 1534"/>
              <a:gd name="T12" fmla="*/ 2372 w 3069"/>
              <a:gd name="T13" fmla="*/ 736 h 1534"/>
              <a:gd name="T14" fmla="*/ 2462 w 3069"/>
              <a:gd name="T15" fmla="*/ 841 h 1534"/>
              <a:gd name="T16" fmla="*/ 2538 w 3069"/>
              <a:gd name="T17" fmla="*/ 958 h 1534"/>
              <a:gd name="T18" fmla="*/ 2601 w 3069"/>
              <a:gd name="T19" fmla="*/ 1083 h 1534"/>
              <a:gd name="T20" fmla="*/ 2648 w 3069"/>
              <a:gd name="T21" fmla="*/ 1217 h 1534"/>
              <a:gd name="T22" fmla="*/ 2679 w 3069"/>
              <a:gd name="T23" fmla="*/ 1358 h 1534"/>
              <a:gd name="T24" fmla="*/ 2692 w 3069"/>
              <a:gd name="T25" fmla="*/ 1504 h 1534"/>
              <a:gd name="T26" fmla="*/ 3067 w 3069"/>
              <a:gd name="T27" fmla="*/ 1455 h 1534"/>
              <a:gd name="T28" fmla="*/ 3045 w 3069"/>
              <a:gd name="T29" fmla="*/ 1262 h 1534"/>
              <a:gd name="T30" fmla="*/ 3000 w 3069"/>
              <a:gd name="T31" fmla="*/ 1078 h 1534"/>
              <a:gd name="T32" fmla="*/ 2933 w 3069"/>
              <a:gd name="T33" fmla="*/ 903 h 1534"/>
              <a:gd name="T34" fmla="*/ 2846 w 3069"/>
              <a:gd name="T35" fmla="*/ 739 h 1534"/>
              <a:gd name="T36" fmla="*/ 2742 w 3069"/>
              <a:gd name="T37" fmla="*/ 587 h 1534"/>
              <a:gd name="T38" fmla="*/ 2619 w 3069"/>
              <a:gd name="T39" fmla="*/ 449 h 1534"/>
              <a:gd name="T40" fmla="*/ 2482 w 3069"/>
              <a:gd name="T41" fmla="*/ 327 h 1534"/>
              <a:gd name="T42" fmla="*/ 2330 w 3069"/>
              <a:gd name="T43" fmla="*/ 222 h 1534"/>
              <a:gd name="T44" fmla="*/ 2166 w 3069"/>
              <a:gd name="T45" fmla="*/ 135 h 1534"/>
              <a:gd name="T46" fmla="*/ 1990 w 3069"/>
              <a:gd name="T47" fmla="*/ 69 h 1534"/>
              <a:gd name="T48" fmla="*/ 1806 w 3069"/>
              <a:gd name="T49" fmla="*/ 23 h 1534"/>
              <a:gd name="T50" fmla="*/ 1614 w 3069"/>
              <a:gd name="T51" fmla="*/ 2 h 1534"/>
              <a:gd name="T52" fmla="*/ 1455 w 3069"/>
              <a:gd name="T53" fmla="*/ 2 h 1534"/>
              <a:gd name="T54" fmla="*/ 1263 w 3069"/>
              <a:gd name="T55" fmla="*/ 23 h 1534"/>
              <a:gd name="T56" fmla="*/ 1079 w 3069"/>
              <a:gd name="T57" fmla="*/ 69 h 1534"/>
              <a:gd name="T58" fmla="*/ 903 w 3069"/>
              <a:gd name="T59" fmla="*/ 135 h 1534"/>
              <a:gd name="T60" fmla="*/ 739 w 3069"/>
              <a:gd name="T61" fmla="*/ 222 h 1534"/>
              <a:gd name="T62" fmla="*/ 587 w 3069"/>
              <a:gd name="T63" fmla="*/ 327 h 1534"/>
              <a:gd name="T64" fmla="*/ 450 w 3069"/>
              <a:gd name="T65" fmla="*/ 449 h 1534"/>
              <a:gd name="T66" fmla="*/ 327 w 3069"/>
              <a:gd name="T67" fmla="*/ 587 h 1534"/>
              <a:gd name="T68" fmla="*/ 223 w 3069"/>
              <a:gd name="T69" fmla="*/ 739 h 1534"/>
              <a:gd name="T70" fmla="*/ 135 w 3069"/>
              <a:gd name="T71" fmla="*/ 903 h 1534"/>
              <a:gd name="T72" fmla="*/ 69 w 3069"/>
              <a:gd name="T73" fmla="*/ 1078 h 1534"/>
              <a:gd name="T74" fmla="*/ 25 w 3069"/>
              <a:gd name="T75" fmla="*/ 1262 h 1534"/>
              <a:gd name="T76" fmla="*/ 2 w 3069"/>
              <a:gd name="T77" fmla="*/ 1455 h 1534"/>
              <a:gd name="T78" fmla="*/ 377 w 3069"/>
              <a:gd name="T79" fmla="*/ 1504 h 1534"/>
              <a:gd name="T80" fmla="*/ 390 w 3069"/>
              <a:gd name="T81" fmla="*/ 1358 h 1534"/>
              <a:gd name="T82" fmla="*/ 421 w 3069"/>
              <a:gd name="T83" fmla="*/ 1217 h 1534"/>
              <a:gd name="T84" fmla="*/ 468 w 3069"/>
              <a:gd name="T85" fmla="*/ 1083 h 1534"/>
              <a:gd name="T86" fmla="*/ 531 w 3069"/>
              <a:gd name="T87" fmla="*/ 958 h 1534"/>
              <a:gd name="T88" fmla="*/ 608 w 3069"/>
              <a:gd name="T89" fmla="*/ 841 h 1534"/>
              <a:gd name="T90" fmla="*/ 697 w 3069"/>
              <a:gd name="T91" fmla="*/ 736 h 1534"/>
              <a:gd name="T92" fmla="*/ 798 w 3069"/>
              <a:gd name="T93" fmla="*/ 641 h 1534"/>
              <a:gd name="T94" fmla="*/ 910 w 3069"/>
              <a:gd name="T95" fmla="*/ 559 h 1534"/>
              <a:gd name="T96" fmla="*/ 1033 w 3069"/>
              <a:gd name="T97" fmla="*/ 490 h 1534"/>
              <a:gd name="T98" fmla="*/ 1163 w 3069"/>
              <a:gd name="T99" fmla="*/ 437 h 1534"/>
              <a:gd name="T100" fmla="*/ 1302 w 3069"/>
              <a:gd name="T101" fmla="*/ 400 h 1534"/>
              <a:gd name="T102" fmla="*/ 1446 w 3069"/>
              <a:gd name="T103" fmla="*/ 381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9" h="1534">
                <a:moveTo>
                  <a:pt x="1534" y="376"/>
                </a:moveTo>
                <a:lnTo>
                  <a:pt x="1534" y="376"/>
                </a:lnTo>
                <a:lnTo>
                  <a:pt x="1564" y="377"/>
                </a:lnTo>
                <a:lnTo>
                  <a:pt x="1594" y="378"/>
                </a:lnTo>
                <a:lnTo>
                  <a:pt x="1624" y="381"/>
                </a:lnTo>
                <a:lnTo>
                  <a:pt x="1652" y="383"/>
                </a:lnTo>
                <a:lnTo>
                  <a:pt x="1682" y="386"/>
                </a:lnTo>
                <a:lnTo>
                  <a:pt x="1711" y="390"/>
                </a:lnTo>
                <a:lnTo>
                  <a:pt x="1740" y="394"/>
                </a:lnTo>
                <a:lnTo>
                  <a:pt x="1768" y="400"/>
                </a:lnTo>
                <a:lnTo>
                  <a:pt x="1796" y="406"/>
                </a:lnTo>
                <a:lnTo>
                  <a:pt x="1824" y="414"/>
                </a:lnTo>
                <a:lnTo>
                  <a:pt x="1852" y="421"/>
                </a:lnTo>
                <a:lnTo>
                  <a:pt x="1878" y="429"/>
                </a:lnTo>
                <a:lnTo>
                  <a:pt x="1906" y="437"/>
                </a:lnTo>
                <a:lnTo>
                  <a:pt x="1933" y="447"/>
                </a:lnTo>
                <a:lnTo>
                  <a:pt x="1958" y="457"/>
                </a:lnTo>
                <a:lnTo>
                  <a:pt x="1985" y="468"/>
                </a:lnTo>
                <a:lnTo>
                  <a:pt x="2011" y="479"/>
                </a:lnTo>
                <a:lnTo>
                  <a:pt x="2036" y="490"/>
                </a:lnTo>
                <a:lnTo>
                  <a:pt x="2062" y="503"/>
                </a:lnTo>
                <a:lnTo>
                  <a:pt x="2086" y="516"/>
                </a:lnTo>
                <a:lnTo>
                  <a:pt x="2111" y="530"/>
                </a:lnTo>
                <a:lnTo>
                  <a:pt x="2134" y="545"/>
                </a:lnTo>
                <a:lnTo>
                  <a:pt x="2159" y="559"/>
                </a:lnTo>
                <a:lnTo>
                  <a:pt x="2181" y="575"/>
                </a:lnTo>
                <a:lnTo>
                  <a:pt x="2205" y="591"/>
                </a:lnTo>
                <a:lnTo>
                  <a:pt x="2227" y="607"/>
                </a:lnTo>
                <a:lnTo>
                  <a:pt x="2249" y="624"/>
                </a:lnTo>
                <a:lnTo>
                  <a:pt x="2271" y="641"/>
                </a:lnTo>
                <a:lnTo>
                  <a:pt x="2292" y="659"/>
                </a:lnTo>
                <a:lnTo>
                  <a:pt x="2312" y="677"/>
                </a:lnTo>
                <a:lnTo>
                  <a:pt x="2333" y="696"/>
                </a:lnTo>
                <a:lnTo>
                  <a:pt x="2353" y="715"/>
                </a:lnTo>
                <a:lnTo>
                  <a:pt x="2372" y="736"/>
                </a:lnTo>
                <a:lnTo>
                  <a:pt x="2391" y="756"/>
                </a:lnTo>
                <a:lnTo>
                  <a:pt x="2409" y="777"/>
                </a:lnTo>
                <a:lnTo>
                  <a:pt x="2427" y="797"/>
                </a:lnTo>
                <a:lnTo>
                  <a:pt x="2445" y="820"/>
                </a:lnTo>
                <a:lnTo>
                  <a:pt x="2462" y="841"/>
                </a:lnTo>
                <a:lnTo>
                  <a:pt x="2479" y="865"/>
                </a:lnTo>
                <a:lnTo>
                  <a:pt x="2495" y="887"/>
                </a:lnTo>
                <a:lnTo>
                  <a:pt x="2510" y="910"/>
                </a:lnTo>
                <a:lnTo>
                  <a:pt x="2524" y="934"/>
                </a:lnTo>
                <a:lnTo>
                  <a:pt x="2538" y="958"/>
                </a:lnTo>
                <a:lnTo>
                  <a:pt x="2552" y="983"/>
                </a:lnTo>
                <a:lnTo>
                  <a:pt x="2565" y="1007"/>
                </a:lnTo>
                <a:lnTo>
                  <a:pt x="2578" y="1032"/>
                </a:lnTo>
                <a:lnTo>
                  <a:pt x="2589" y="1057"/>
                </a:lnTo>
                <a:lnTo>
                  <a:pt x="2601" y="1083"/>
                </a:lnTo>
                <a:lnTo>
                  <a:pt x="2612" y="1110"/>
                </a:lnTo>
                <a:lnTo>
                  <a:pt x="2621" y="1136"/>
                </a:lnTo>
                <a:lnTo>
                  <a:pt x="2631" y="1163"/>
                </a:lnTo>
                <a:lnTo>
                  <a:pt x="2640" y="1190"/>
                </a:lnTo>
                <a:lnTo>
                  <a:pt x="2648" y="1217"/>
                </a:lnTo>
                <a:lnTo>
                  <a:pt x="2656" y="1245"/>
                </a:lnTo>
                <a:lnTo>
                  <a:pt x="2662" y="1273"/>
                </a:lnTo>
                <a:lnTo>
                  <a:pt x="2668" y="1301"/>
                </a:lnTo>
                <a:lnTo>
                  <a:pt x="2674" y="1329"/>
                </a:lnTo>
                <a:lnTo>
                  <a:pt x="2679" y="1358"/>
                </a:lnTo>
                <a:lnTo>
                  <a:pt x="2682" y="1387"/>
                </a:lnTo>
                <a:lnTo>
                  <a:pt x="2685" y="1416"/>
                </a:lnTo>
                <a:lnTo>
                  <a:pt x="2689" y="1444"/>
                </a:lnTo>
                <a:lnTo>
                  <a:pt x="2691" y="1474"/>
                </a:lnTo>
                <a:lnTo>
                  <a:pt x="2692" y="1504"/>
                </a:lnTo>
                <a:lnTo>
                  <a:pt x="2692" y="1534"/>
                </a:lnTo>
                <a:lnTo>
                  <a:pt x="3069" y="1534"/>
                </a:lnTo>
                <a:lnTo>
                  <a:pt x="3069" y="1534"/>
                </a:lnTo>
                <a:lnTo>
                  <a:pt x="3068" y="1495"/>
                </a:lnTo>
                <a:lnTo>
                  <a:pt x="3067" y="1455"/>
                </a:lnTo>
                <a:lnTo>
                  <a:pt x="3064" y="1416"/>
                </a:lnTo>
                <a:lnTo>
                  <a:pt x="3061" y="1377"/>
                </a:lnTo>
                <a:lnTo>
                  <a:pt x="3056" y="1339"/>
                </a:lnTo>
                <a:lnTo>
                  <a:pt x="3051" y="1301"/>
                </a:lnTo>
                <a:lnTo>
                  <a:pt x="3045" y="1262"/>
                </a:lnTo>
                <a:lnTo>
                  <a:pt x="3037" y="1225"/>
                </a:lnTo>
                <a:lnTo>
                  <a:pt x="3030" y="1188"/>
                </a:lnTo>
                <a:lnTo>
                  <a:pt x="3020" y="1150"/>
                </a:lnTo>
                <a:lnTo>
                  <a:pt x="3011" y="1114"/>
                </a:lnTo>
                <a:lnTo>
                  <a:pt x="3000" y="1078"/>
                </a:lnTo>
                <a:lnTo>
                  <a:pt x="2988" y="1041"/>
                </a:lnTo>
                <a:lnTo>
                  <a:pt x="2975" y="1006"/>
                </a:lnTo>
                <a:lnTo>
                  <a:pt x="2963" y="971"/>
                </a:lnTo>
                <a:lnTo>
                  <a:pt x="2948" y="937"/>
                </a:lnTo>
                <a:lnTo>
                  <a:pt x="2933" y="903"/>
                </a:lnTo>
                <a:lnTo>
                  <a:pt x="2918" y="869"/>
                </a:lnTo>
                <a:lnTo>
                  <a:pt x="2901" y="836"/>
                </a:lnTo>
                <a:lnTo>
                  <a:pt x="2884" y="803"/>
                </a:lnTo>
                <a:lnTo>
                  <a:pt x="2866" y="771"/>
                </a:lnTo>
                <a:lnTo>
                  <a:pt x="2846" y="739"/>
                </a:lnTo>
                <a:lnTo>
                  <a:pt x="2827" y="707"/>
                </a:lnTo>
                <a:lnTo>
                  <a:pt x="2807" y="676"/>
                </a:lnTo>
                <a:lnTo>
                  <a:pt x="2786" y="646"/>
                </a:lnTo>
                <a:lnTo>
                  <a:pt x="2764" y="616"/>
                </a:lnTo>
                <a:lnTo>
                  <a:pt x="2742" y="587"/>
                </a:lnTo>
                <a:lnTo>
                  <a:pt x="2718" y="559"/>
                </a:lnTo>
                <a:lnTo>
                  <a:pt x="2695" y="530"/>
                </a:lnTo>
                <a:lnTo>
                  <a:pt x="2671" y="502"/>
                </a:lnTo>
                <a:lnTo>
                  <a:pt x="2645" y="475"/>
                </a:lnTo>
                <a:lnTo>
                  <a:pt x="2619" y="449"/>
                </a:lnTo>
                <a:lnTo>
                  <a:pt x="2593" y="423"/>
                </a:lnTo>
                <a:lnTo>
                  <a:pt x="2566" y="399"/>
                </a:lnTo>
                <a:lnTo>
                  <a:pt x="2538" y="374"/>
                </a:lnTo>
                <a:lnTo>
                  <a:pt x="2511" y="351"/>
                </a:lnTo>
                <a:lnTo>
                  <a:pt x="2482" y="327"/>
                </a:lnTo>
                <a:lnTo>
                  <a:pt x="2452" y="305"/>
                </a:lnTo>
                <a:lnTo>
                  <a:pt x="2423" y="282"/>
                </a:lnTo>
                <a:lnTo>
                  <a:pt x="2392" y="262"/>
                </a:lnTo>
                <a:lnTo>
                  <a:pt x="2361" y="242"/>
                </a:lnTo>
                <a:lnTo>
                  <a:pt x="2330" y="222"/>
                </a:lnTo>
                <a:lnTo>
                  <a:pt x="2298" y="204"/>
                </a:lnTo>
                <a:lnTo>
                  <a:pt x="2265" y="185"/>
                </a:lnTo>
                <a:lnTo>
                  <a:pt x="2233" y="167"/>
                </a:lnTo>
                <a:lnTo>
                  <a:pt x="2199" y="151"/>
                </a:lnTo>
                <a:lnTo>
                  <a:pt x="2166" y="135"/>
                </a:lnTo>
                <a:lnTo>
                  <a:pt x="2132" y="120"/>
                </a:lnTo>
                <a:lnTo>
                  <a:pt x="2097" y="107"/>
                </a:lnTo>
                <a:lnTo>
                  <a:pt x="2062" y="93"/>
                </a:lnTo>
                <a:lnTo>
                  <a:pt x="2027" y="81"/>
                </a:lnTo>
                <a:lnTo>
                  <a:pt x="1990" y="69"/>
                </a:lnTo>
                <a:lnTo>
                  <a:pt x="1954" y="59"/>
                </a:lnTo>
                <a:lnTo>
                  <a:pt x="1918" y="48"/>
                </a:lnTo>
                <a:lnTo>
                  <a:pt x="1881" y="39"/>
                </a:lnTo>
                <a:lnTo>
                  <a:pt x="1843" y="31"/>
                </a:lnTo>
                <a:lnTo>
                  <a:pt x="1806" y="23"/>
                </a:lnTo>
                <a:lnTo>
                  <a:pt x="1769" y="18"/>
                </a:lnTo>
                <a:lnTo>
                  <a:pt x="1730" y="12"/>
                </a:lnTo>
                <a:lnTo>
                  <a:pt x="1692" y="7"/>
                </a:lnTo>
                <a:lnTo>
                  <a:pt x="1652" y="4"/>
                </a:lnTo>
                <a:lnTo>
                  <a:pt x="1614" y="2"/>
                </a:lnTo>
                <a:lnTo>
                  <a:pt x="1575" y="0"/>
                </a:lnTo>
                <a:lnTo>
                  <a:pt x="1534" y="0"/>
                </a:lnTo>
                <a:lnTo>
                  <a:pt x="1534" y="0"/>
                </a:lnTo>
                <a:lnTo>
                  <a:pt x="1495" y="0"/>
                </a:lnTo>
                <a:lnTo>
                  <a:pt x="1455" y="2"/>
                </a:lnTo>
                <a:lnTo>
                  <a:pt x="1417" y="4"/>
                </a:lnTo>
                <a:lnTo>
                  <a:pt x="1377" y="7"/>
                </a:lnTo>
                <a:lnTo>
                  <a:pt x="1339" y="12"/>
                </a:lnTo>
                <a:lnTo>
                  <a:pt x="1301" y="18"/>
                </a:lnTo>
                <a:lnTo>
                  <a:pt x="1263" y="23"/>
                </a:lnTo>
                <a:lnTo>
                  <a:pt x="1225" y="31"/>
                </a:lnTo>
                <a:lnTo>
                  <a:pt x="1188" y="39"/>
                </a:lnTo>
                <a:lnTo>
                  <a:pt x="1151" y="48"/>
                </a:lnTo>
                <a:lnTo>
                  <a:pt x="1114" y="59"/>
                </a:lnTo>
                <a:lnTo>
                  <a:pt x="1079" y="69"/>
                </a:lnTo>
                <a:lnTo>
                  <a:pt x="1043" y="81"/>
                </a:lnTo>
                <a:lnTo>
                  <a:pt x="1007" y="93"/>
                </a:lnTo>
                <a:lnTo>
                  <a:pt x="972" y="107"/>
                </a:lnTo>
                <a:lnTo>
                  <a:pt x="937" y="120"/>
                </a:lnTo>
                <a:lnTo>
                  <a:pt x="903" y="135"/>
                </a:lnTo>
                <a:lnTo>
                  <a:pt x="870" y="151"/>
                </a:lnTo>
                <a:lnTo>
                  <a:pt x="836" y="167"/>
                </a:lnTo>
                <a:lnTo>
                  <a:pt x="803" y="185"/>
                </a:lnTo>
                <a:lnTo>
                  <a:pt x="771" y="204"/>
                </a:lnTo>
                <a:lnTo>
                  <a:pt x="739" y="222"/>
                </a:lnTo>
                <a:lnTo>
                  <a:pt x="708" y="242"/>
                </a:lnTo>
                <a:lnTo>
                  <a:pt x="677" y="262"/>
                </a:lnTo>
                <a:lnTo>
                  <a:pt x="646" y="282"/>
                </a:lnTo>
                <a:lnTo>
                  <a:pt x="616" y="305"/>
                </a:lnTo>
                <a:lnTo>
                  <a:pt x="587" y="327"/>
                </a:lnTo>
                <a:lnTo>
                  <a:pt x="559" y="351"/>
                </a:lnTo>
                <a:lnTo>
                  <a:pt x="531" y="374"/>
                </a:lnTo>
                <a:lnTo>
                  <a:pt x="503" y="399"/>
                </a:lnTo>
                <a:lnTo>
                  <a:pt x="477" y="423"/>
                </a:lnTo>
                <a:lnTo>
                  <a:pt x="450" y="449"/>
                </a:lnTo>
                <a:lnTo>
                  <a:pt x="424" y="475"/>
                </a:lnTo>
                <a:lnTo>
                  <a:pt x="399" y="502"/>
                </a:lnTo>
                <a:lnTo>
                  <a:pt x="374" y="530"/>
                </a:lnTo>
                <a:lnTo>
                  <a:pt x="351" y="559"/>
                </a:lnTo>
                <a:lnTo>
                  <a:pt x="327" y="587"/>
                </a:lnTo>
                <a:lnTo>
                  <a:pt x="305" y="616"/>
                </a:lnTo>
                <a:lnTo>
                  <a:pt x="284" y="646"/>
                </a:lnTo>
                <a:lnTo>
                  <a:pt x="262" y="676"/>
                </a:lnTo>
                <a:lnTo>
                  <a:pt x="242" y="707"/>
                </a:lnTo>
                <a:lnTo>
                  <a:pt x="223" y="739"/>
                </a:lnTo>
                <a:lnTo>
                  <a:pt x="204" y="771"/>
                </a:lnTo>
                <a:lnTo>
                  <a:pt x="185" y="803"/>
                </a:lnTo>
                <a:lnTo>
                  <a:pt x="168" y="836"/>
                </a:lnTo>
                <a:lnTo>
                  <a:pt x="151" y="869"/>
                </a:lnTo>
                <a:lnTo>
                  <a:pt x="135" y="903"/>
                </a:lnTo>
                <a:lnTo>
                  <a:pt x="120" y="937"/>
                </a:lnTo>
                <a:lnTo>
                  <a:pt x="107" y="971"/>
                </a:lnTo>
                <a:lnTo>
                  <a:pt x="94" y="1006"/>
                </a:lnTo>
                <a:lnTo>
                  <a:pt x="81" y="1041"/>
                </a:lnTo>
                <a:lnTo>
                  <a:pt x="69" y="1078"/>
                </a:lnTo>
                <a:lnTo>
                  <a:pt x="59" y="1114"/>
                </a:lnTo>
                <a:lnTo>
                  <a:pt x="49" y="1150"/>
                </a:lnTo>
                <a:lnTo>
                  <a:pt x="39" y="1188"/>
                </a:lnTo>
                <a:lnTo>
                  <a:pt x="32" y="1225"/>
                </a:lnTo>
                <a:lnTo>
                  <a:pt x="25" y="1262"/>
                </a:lnTo>
                <a:lnTo>
                  <a:pt x="18" y="1301"/>
                </a:lnTo>
                <a:lnTo>
                  <a:pt x="13" y="1339"/>
                </a:lnTo>
                <a:lnTo>
                  <a:pt x="9" y="1377"/>
                </a:lnTo>
                <a:lnTo>
                  <a:pt x="5" y="1416"/>
                </a:lnTo>
                <a:lnTo>
                  <a:pt x="2" y="1455"/>
                </a:lnTo>
                <a:lnTo>
                  <a:pt x="1" y="1495"/>
                </a:lnTo>
                <a:lnTo>
                  <a:pt x="0" y="1534"/>
                </a:lnTo>
                <a:lnTo>
                  <a:pt x="377" y="1534"/>
                </a:lnTo>
                <a:lnTo>
                  <a:pt x="377" y="1534"/>
                </a:lnTo>
                <a:lnTo>
                  <a:pt x="377" y="1504"/>
                </a:lnTo>
                <a:lnTo>
                  <a:pt x="378" y="1474"/>
                </a:lnTo>
                <a:lnTo>
                  <a:pt x="381" y="1444"/>
                </a:lnTo>
                <a:lnTo>
                  <a:pt x="383" y="1416"/>
                </a:lnTo>
                <a:lnTo>
                  <a:pt x="387" y="1387"/>
                </a:lnTo>
                <a:lnTo>
                  <a:pt x="390" y="1358"/>
                </a:lnTo>
                <a:lnTo>
                  <a:pt x="396" y="1329"/>
                </a:lnTo>
                <a:lnTo>
                  <a:pt x="401" y="1301"/>
                </a:lnTo>
                <a:lnTo>
                  <a:pt x="407" y="1273"/>
                </a:lnTo>
                <a:lnTo>
                  <a:pt x="414" y="1245"/>
                </a:lnTo>
                <a:lnTo>
                  <a:pt x="421" y="1217"/>
                </a:lnTo>
                <a:lnTo>
                  <a:pt x="430" y="1190"/>
                </a:lnTo>
                <a:lnTo>
                  <a:pt x="438" y="1163"/>
                </a:lnTo>
                <a:lnTo>
                  <a:pt x="448" y="1136"/>
                </a:lnTo>
                <a:lnTo>
                  <a:pt x="457" y="1110"/>
                </a:lnTo>
                <a:lnTo>
                  <a:pt x="468" y="1083"/>
                </a:lnTo>
                <a:lnTo>
                  <a:pt x="480" y="1057"/>
                </a:lnTo>
                <a:lnTo>
                  <a:pt x="491" y="1032"/>
                </a:lnTo>
                <a:lnTo>
                  <a:pt x="504" y="1007"/>
                </a:lnTo>
                <a:lnTo>
                  <a:pt x="517" y="983"/>
                </a:lnTo>
                <a:lnTo>
                  <a:pt x="531" y="958"/>
                </a:lnTo>
                <a:lnTo>
                  <a:pt x="545" y="934"/>
                </a:lnTo>
                <a:lnTo>
                  <a:pt x="560" y="910"/>
                </a:lnTo>
                <a:lnTo>
                  <a:pt x="575" y="887"/>
                </a:lnTo>
                <a:lnTo>
                  <a:pt x="591" y="865"/>
                </a:lnTo>
                <a:lnTo>
                  <a:pt x="608" y="841"/>
                </a:lnTo>
                <a:lnTo>
                  <a:pt x="624" y="820"/>
                </a:lnTo>
                <a:lnTo>
                  <a:pt x="642" y="797"/>
                </a:lnTo>
                <a:lnTo>
                  <a:pt x="660" y="777"/>
                </a:lnTo>
                <a:lnTo>
                  <a:pt x="678" y="756"/>
                </a:lnTo>
                <a:lnTo>
                  <a:pt x="697" y="736"/>
                </a:lnTo>
                <a:lnTo>
                  <a:pt x="716" y="715"/>
                </a:lnTo>
                <a:lnTo>
                  <a:pt x="736" y="696"/>
                </a:lnTo>
                <a:lnTo>
                  <a:pt x="757" y="677"/>
                </a:lnTo>
                <a:lnTo>
                  <a:pt x="777" y="659"/>
                </a:lnTo>
                <a:lnTo>
                  <a:pt x="798" y="641"/>
                </a:lnTo>
                <a:lnTo>
                  <a:pt x="820" y="624"/>
                </a:lnTo>
                <a:lnTo>
                  <a:pt x="842" y="607"/>
                </a:lnTo>
                <a:lnTo>
                  <a:pt x="865" y="591"/>
                </a:lnTo>
                <a:lnTo>
                  <a:pt x="887" y="575"/>
                </a:lnTo>
                <a:lnTo>
                  <a:pt x="910" y="559"/>
                </a:lnTo>
                <a:lnTo>
                  <a:pt x="935" y="545"/>
                </a:lnTo>
                <a:lnTo>
                  <a:pt x="958" y="530"/>
                </a:lnTo>
                <a:lnTo>
                  <a:pt x="983" y="516"/>
                </a:lnTo>
                <a:lnTo>
                  <a:pt x="1007" y="503"/>
                </a:lnTo>
                <a:lnTo>
                  <a:pt x="1033" y="490"/>
                </a:lnTo>
                <a:lnTo>
                  <a:pt x="1059" y="479"/>
                </a:lnTo>
                <a:lnTo>
                  <a:pt x="1084" y="468"/>
                </a:lnTo>
                <a:lnTo>
                  <a:pt x="1110" y="457"/>
                </a:lnTo>
                <a:lnTo>
                  <a:pt x="1136" y="447"/>
                </a:lnTo>
                <a:lnTo>
                  <a:pt x="1163" y="437"/>
                </a:lnTo>
                <a:lnTo>
                  <a:pt x="1191" y="429"/>
                </a:lnTo>
                <a:lnTo>
                  <a:pt x="1217" y="421"/>
                </a:lnTo>
                <a:lnTo>
                  <a:pt x="1245" y="414"/>
                </a:lnTo>
                <a:lnTo>
                  <a:pt x="1273" y="406"/>
                </a:lnTo>
                <a:lnTo>
                  <a:pt x="1302" y="400"/>
                </a:lnTo>
                <a:lnTo>
                  <a:pt x="1329" y="394"/>
                </a:lnTo>
                <a:lnTo>
                  <a:pt x="1358" y="390"/>
                </a:lnTo>
                <a:lnTo>
                  <a:pt x="1387" y="386"/>
                </a:lnTo>
                <a:lnTo>
                  <a:pt x="1416" y="383"/>
                </a:lnTo>
                <a:lnTo>
                  <a:pt x="1446" y="381"/>
                </a:lnTo>
                <a:lnTo>
                  <a:pt x="1475" y="378"/>
                </a:lnTo>
                <a:lnTo>
                  <a:pt x="1504" y="377"/>
                </a:lnTo>
                <a:lnTo>
                  <a:pt x="1534" y="376"/>
                </a:lnTo>
                <a:lnTo>
                  <a:pt x="1534" y="376"/>
                </a:lnTo>
                <a:close/>
              </a:path>
            </a:pathLst>
          </a:custGeom>
          <a:solidFill>
            <a:srgbClr val="002B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그룹 14"/>
          <p:cNvGrpSpPr/>
          <p:nvPr/>
        </p:nvGrpSpPr>
        <p:grpSpPr>
          <a:xfrm>
            <a:off x="1019873" y="2969744"/>
            <a:ext cx="2890101" cy="1444614"/>
            <a:chOff x="878310" y="3419935"/>
            <a:chExt cx="1583025" cy="1076553"/>
          </a:xfrm>
        </p:grpSpPr>
        <p:sp>
          <p:nvSpPr>
            <p:cNvPr id="178" name="Rectangle 3"/>
            <p:cNvSpPr txBox="1">
              <a:spLocks noChangeArrowheads="1"/>
            </p:cNvSpPr>
            <p:nvPr/>
          </p:nvSpPr>
          <p:spPr bwMode="auto">
            <a:xfrm>
              <a:off x="878310" y="3738385"/>
              <a:ext cx="1574598" cy="440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en-US" altLang="ko-KR" sz="2400" b="1" dirty="0" err="1" smtClean="0">
                  <a:solidFill>
                    <a:srgbClr val="0066B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Pendekatan</a:t>
              </a:r>
              <a:r>
                <a:rPr lang="en-US" altLang="ko-KR" sz="2400" b="1" dirty="0" smtClean="0">
                  <a:solidFill>
                    <a:srgbClr val="0066B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0" lvl="1" algn="ctr">
                <a:lnSpc>
                  <a:spcPct val="80000"/>
                </a:lnSpc>
              </a:pPr>
              <a:r>
                <a:rPr lang="en-US" altLang="ko-KR" sz="2400" b="1" dirty="0" err="1" smtClean="0">
                  <a:solidFill>
                    <a:srgbClr val="0066B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Penelitian</a:t>
              </a:r>
              <a:endParaRPr lang="en-US" altLang="ko-KR" sz="2400" b="1" dirty="0">
                <a:solidFill>
                  <a:srgbClr val="006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Rectangle 3"/>
            <p:cNvSpPr txBox="1">
              <a:spLocks noChangeArrowheads="1"/>
            </p:cNvSpPr>
            <p:nvPr/>
          </p:nvSpPr>
          <p:spPr bwMode="auto">
            <a:xfrm>
              <a:off x="955928" y="4244191"/>
              <a:ext cx="1393976" cy="252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algn="ctr">
                <a:defRPr/>
              </a:pPr>
              <a:r>
                <a:rPr lang="en-US" altLang="ko-KR" sz="22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Kuantitatif</a:t>
              </a:r>
              <a:endPara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Rectangle 3"/>
            <p:cNvSpPr txBox="1">
              <a:spLocks noChangeArrowheads="1"/>
            </p:cNvSpPr>
            <p:nvPr/>
          </p:nvSpPr>
          <p:spPr bwMode="auto">
            <a:xfrm>
              <a:off x="886737" y="3419935"/>
              <a:ext cx="1574598" cy="27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lvl="1" algn="ctr"/>
              <a:r>
                <a:rPr lang="en-US" altLang="ko-KR" sz="24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en-US" altLang="ko-KR" sz="2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8" name="그룹 18"/>
          <p:cNvGrpSpPr/>
          <p:nvPr/>
        </p:nvGrpSpPr>
        <p:grpSpPr>
          <a:xfrm>
            <a:off x="8079458" y="2955631"/>
            <a:ext cx="2889112" cy="2190704"/>
            <a:chOff x="4745130" y="3351509"/>
            <a:chExt cx="1582483" cy="1632550"/>
          </a:xfrm>
        </p:grpSpPr>
        <p:sp>
          <p:nvSpPr>
            <p:cNvPr id="175" name="Rectangle 3"/>
            <p:cNvSpPr txBox="1">
              <a:spLocks noChangeArrowheads="1"/>
            </p:cNvSpPr>
            <p:nvPr/>
          </p:nvSpPr>
          <p:spPr bwMode="auto">
            <a:xfrm>
              <a:off x="4753015" y="3640803"/>
              <a:ext cx="1574598" cy="44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lvl="1" algn="ctr">
                <a:lnSpc>
                  <a:spcPct val="80000"/>
                </a:lnSpc>
              </a:pPr>
              <a:r>
                <a:rPr lang="en-US" sz="2400" b="1" kern="0" dirty="0" err="1">
                  <a:solidFill>
                    <a:srgbClr val="002B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Periode</a:t>
              </a:r>
              <a:r>
                <a:rPr lang="en-US" sz="2400" b="1" kern="0" dirty="0">
                  <a:solidFill>
                    <a:srgbClr val="002B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400" b="1" kern="0" dirty="0" err="1">
                  <a:solidFill>
                    <a:srgbClr val="002B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pengambilan</a:t>
              </a:r>
              <a:r>
                <a:rPr lang="en-US" sz="2400" b="1" kern="0" dirty="0">
                  <a:solidFill>
                    <a:srgbClr val="002B5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data</a:t>
              </a:r>
              <a:endParaRPr lang="en-US" altLang="ko-KR" sz="2400" b="1" dirty="0">
                <a:solidFill>
                  <a:srgbClr val="002B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6" name="Rectangle 3"/>
            <p:cNvSpPr txBox="1">
              <a:spLocks noChangeArrowheads="1"/>
            </p:cNvSpPr>
            <p:nvPr/>
          </p:nvSpPr>
          <p:spPr bwMode="auto">
            <a:xfrm>
              <a:off x="4828860" y="4227170"/>
              <a:ext cx="1393976" cy="756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342900" lvl="0" indent="-342900" defTabSz="101917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dilakukan</a:t>
              </a:r>
              <a:r>
                <a:rPr lang="en-US" sz="2200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secara</a:t>
              </a:r>
              <a:r>
                <a:rPr lang="en-US" sz="2200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200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serentak</a:t>
              </a:r>
              <a:r>
                <a:rPr lang="en-US" sz="2200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(Mei-</a:t>
              </a:r>
              <a:r>
                <a:rPr lang="en-US" sz="2200" kern="0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Juli</a:t>
              </a:r>
              <a:r>
                <a:rPr lang="en-US" sz="2200" kern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2018)</a:t>
              </a:r>
              <a:endParaRPr lang="id-ID" sz="2200" kern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Rectangle 3"/>
            <p:cNvSpPr txBox="1">
              <a:spLocks noChangeArrowheads="1"/>
            </p:cNvSpPr>
            <p:nvPr/>
          </p:nvSpPr>
          <p:spPr bwMode="auto">
            <a:xfrm>
              <a:off x="4745130" y="3351509"/>
              <a:ext cx="1574598" cy="27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itchFamily="34" charset="0"/>
                  <a:ea typeface="Yoon 윤고딕 550_TT" pitchFamily="18" charset="-127"/>
                  <a:cs typeface="Microsoft Sans Serif" pitchFamily="34" charset="0"/>
                </a:defRPr>
              </a:lvl1pPr>
            </a:lstStyle>
            <a:p>
              <a:pPr marL="0" lvl="1" algn="ctr"/>
              <a:r>
                <a:rPr lang="en-US" altLang="ko-KR" sz="2400" b="1" dirty="0" smtClean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03</a:t>
              </a:r>
              <a:endParaRPr lang="en-US" altLang="ko-KR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3" name="Rectangle 3"/>
          <p:cNvSpPr txBox="1">
            <a:spLocks noChangeArrowheads="1"/>
          </p:cNvSpPr>
          <p:nvPr/>
        </p:nvSpPr>
        <p:spPr bwMode="auto">
          <a:xfrm>
            <a:off x="4743632" y="2712209"/>
            <a:ext cx="2930178" cy="227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Observasi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dilakukan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secara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mendadak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Mengamati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Ketampakan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Fisik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altLang="ko-KR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Tangibles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Bukti</a:t>
            </a:r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</a:t>
            </a:r>
            <a:endParaRPr lang="en-US" altLang="ko-KR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§"/>
              <a:defRPr/>
            </a:pP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>
            <a:off x="3986739" y="3909814"/>
            <a:ext cx="4014965" cy="1475515"/>
          </a:xfrm>
          <a:custGeom>
            <a:avLst/>
            <a:gdLst>
              <a:gd name="T0" fmla="*/ 1444 w 3068"/>
              <a:gd name="T1" fmla="*/ 1153 h 1534"/>
              <a:gd name="T2" fmla="*/ 1300 w 3068"/>
              <a:gd name="T3" fmla="*/ 1134 h 1534"/>
              <a:gd name="T4" fmla="*/ 1163 w 3068"/>
              <a:gd name="T5" fmla="*/ 1097 h 1534"/>
              <a:gd name="T6" fmla="*/ 1032 w 3068"/>
              <a:gd name="T7" fmla="*/ 1044 h 1534"/>
              <a:gd name="T8" fmla="*/ 910 w 3068"/>
              <a:gd name="T9" fmla="*/ 975 h 1534"/>
              <a:gd name="T10" fmla="*/ 797 w 3068"/>
              <a:gd name="T11" fmla="*/ 893 h 1534"/>
              <a:gd name="T12" fmla="*/ 696 w 3068"/>
              <a:gd name="T13" fmla="*/ 798 h 1534"/>
              <a:gd name="T14" fmla="*/ 606 w 3068"/>
              <a:gd name="T15" fmla="*/ 693 h 1534"/>
              <a:gd name="T16" fmla="*/ 530 w 3068"/>
              <a:gd name="T17" fmla="*/ 576 h 1534"/>
              <a:gd name="T18" fmla="*/ 467 w 3068"/>
              <a:gd name="T19" fmla="*/ 451 h 1534"/>
              <a:gd name="T20" fmla="*/ 420 w 3068"/>
              <a:gd name="T21" fmla="*/ 317 h 1534"/>
              <a:gd name="T22" fmla="*/ 390 w 3068"/>
              <a:gd name="T23" fmla="*/ 176 h 1534"/>
              <a:gd name="T24" fmla="*/ 376 w 3068"/>
              <a:gd name="T25" fmla="*/ 30 h 1534"/>
              <a:gd name="T26" fmla="*/ 1 w 3068"/>
              <a:gd name="T27" fmla="*/ 79 h 1534"/>
              <a:gd name="T28" fmla="*/ 23 w 3068"/>
              <a:gd name="T29" fmla="*/ 272 h 1534"/>
              <a:gd name="T30" fmla="*/ 68 w 3068"/>
              <a:gd name="T31" fmla="*/ 456 h 1534"/>
              <a:gd name="T32" fmla="*/ 135 w 3068"/>
              <a:gd name="T33" fmla="*/ 631 h 1534"/>
              <a:gd name="T34" fmla="*/ 222 w 3068"/>
              <a:gd name="T35" fmla="*/ 795 h 1534"/>
              <a:gd name="T36" fmla="*/ 327 w 3068"/>
              <a:gd name="T37" fmla="*/ 947 h 1534"/>
              <a:gd name="T38" fmla="*/ 449 w 3068"/>
              <a:gd name="T39" fmla="*/ 1085 h 1534"/>
              <a:gd name="T40" fmla="*/ 586 w 3068"/>
              <a:gd name="T41" fmla="*/ 1207 h 1534"/>
              <a:gd name="T42" fmla="*/ 738 w 3068"/>
              <a:gd name="T43" fmla="*/ 1312 h 1534"/>
              <a:gd name="T44" fmla="*/ 902 w 3068"/>
              <a:gd name="T45" fmla="*/ 1399 h 1534"/>
              <a:gd name="T46" fmla="*/ 1078 w 3068"/>
              <a:gd name="T47" fmla="*/ 1465 h 1534"/>
              <a:gd name="T48" fmla="*/ 1262 w 3068"/>
              <a:gd name="T49" fmla="*/ 1511 h 1534"/>
              <a:gd name="T50" fmla="*/ 1455 w 3068"/>
              <a:gd name="T51" fmla="*/ 1532 h 1534"/>
              <a:gd name="T52" fmla="*/ 1613 w 3068"/>
              <a:gd name="T53" fmla="*/ 1532 h 1534"/>
              <a:gd name="T54" fmla="*/ 1805 w 3068"/>
              <a:gd name="T55" fmla="*/ 1511 h 1534"/>
              <a:gd name="T56" fmla="*/ 1990 w 3068"/>
              <a:gd name="T57" fmla="*/ 1465 h 1534"/>
              <a:gd name="T58" fmla="*/ 2165 w 3068"/>
              <a:gd name="T59" fmla="*/ 1399 h 1534"/>
              <a:gd name="T60" fmla="*/ 2329 w 3068"/>
              <a:gd name="T61" fmla="*/ 1312 h 1534"/>
              <a:gd name="T62" fmla="*/ 2481 w 3068"/>
              <a:gd name="T63" fmla="*/ 1207 h 1534"/>
              <a:gd name="T64" fmla="*/ 2618 w 3068"/>
              <a:gd name="T65" fmla="*/ 1085 h 1534"/>
              <a:gd name="T66" fmla="*/ 2741 w 3068"/>
              <a:gd name="T67" fmla="*/ 947 h 1534"/>
              <a:gd name="T68" fmla="*/ 2845 w 3068"/>
              <a:gd name="T69" fmla="*/ 795 h 1534"/>
              <a:gd name="T70" fmla="*/ 2933 w 3068"/>
              <a:gd name="T71" fmla="*/ 631 h 1534"/>
              <a:gd name="T72" fmla="*/ 2999 w 3068"/>
              <a:gd name="T73" fmla="*/ 456 h 1534"/>
              <a:gd name="T74" fmla="*/ 3043 w 3068"/>
              <a:gd name="T75" fmla="*/ 272 h 1534"/>
              <a:gd name="T76" fmla="*/ 3066 w 3068"/>
              <a:gd name="T77" fmla="*/ 79 h 1534"/>
              <a:gd name="T78" fmla="*/ 2691 w 3068"/>
              <a:gd name="T79" fmla="*/ 30 h 1534"/>
              <a:gd name="T80" fmla="*/ 2678 w 3068"/>
              <a:gd name="T81" fmla="*/ 176 h 1534"/>
              <a:gd name="T82" fmla="*/ 2647 w 3068"/>
              <a:gd name="T83" fmla="*/ 317 h 1534"/>
              <a:gd name="T84" fmla="*/ 2600 w 3068"/>
              <a:gd name="T85" fmla="*/ 451 h 1534"/>
              <a:gd name="T86" fmla="*/ 2537 w 3068"/>
              <a:gd name="T87" fmla="*/ 576 h 1534"/>
              <a:gd name="T88" fmla="*/ 2461 w 3068"/>
              <a:gd name="T89" fmla="*/ 693 h 1534"/>
              <a:gd name="T90" fmla="*/ 2372 w 3068"/>
              <a:gd name="T91" fmla="*/ 798 h 1534"/>
              <a:gd name="T92" fmla="*/ 2270 w 3068"/>
              <a:gd name="T93" fmla="*/ 893 h 1534"/>
              <a:gd name="T94" fmla="*/ 2158 w 3068"/>
              <a:gd name="T95" fmla="*/ 975 h 1534"/>
              <a:gd name="T96" fmla="*/ 2035 w 3068"/>
              <a:gd name="T97" fmla="*/ 1044 h 1534"/>
              <a:gd name="T98" fmla="*/ 1905 w 3068"/>
              <a:gd name="T99" fmla="*/ 1097 h 1534"/>
              <a:gd name="T100" fmla="*/ 1766 w 3068"/>
              <a:gd name="T101" fmla="*/ 1134 h 1534"/>
              <a:gd name="T102" fmla="*/ 1622 w 3068"/>
              <a:gd name="T103" fmla="*/ 1153 h 1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68" h="1534">
                <a:moveTo>
                  <a:pt x="1534" y="1158"/>
                </a:moveTo>
                <a:lnTo>
                  <a:pt x="1534" y="1158"/>
                </a:lnTo>
                <a:lnTo>
                  <a:pt x="1504" y="1157"/>
                </a:lnTo>
                <a:lnTo>
                  <a:pt x="1474" y="1156"/>
                </a:lnTo>
                <a:lnTo>
                  <a:pt x="1444" y="1153"/>
                </a:lnTo>
                <a:lnTo>
                  <a:pt x="1416" y="1151"/>
                </a:lnTo>
                <a:lnTo>
                  <a:pt x="1386" y="1148"/>
                </a:lnTo>
                <a:lnTo>
                  <a:pt x="1357" y="1144"/>
                </a:lnTo>
                <a:lnTo>
                  <a:pt x="1329" y="1140"/>
                </a:lnTo>
                <a:lnTo>
                  <a:pt x="1300" y="1134"/>
                </a:lnTo>
                <a:lnTo>
                  <a:pt x="1273" y="1128"/>
                </a:lnTo>
                <a:lnTo>
                  <a:pt x="1244" y="1120"/>
                </a:lnTo>
                <a:lnTo>
                  <a:pt x="1217" y="1113"/>
                </a:lnTo>
                <a:lnTo>
                  <a:pt x="1190" y="1105"/>
                </a:lnTo>
                <a:lnTo>
                  <a:pt x="1163" y="1097"/>
                </a:lnTo>
                <a:lnTo>
                  <a:pt x="1135" y="1087"/>
                </a:lnTo>
                <a:lnTo>
                  <a:pt x="1110" y="1077"/>
                </a:lnTo>
                <a:lnTo>
                  <a:pt x="1083" y="1066"/>
                </a:lnTo>
                <a:lnTo>
                  <a:pt x="1057" y="1055"/>
                </a:lnTo>
                <a:lnTo>
                  <a:pt x="1032" y="1044"/>
                </a:lnTo>
                <a:lnTo>
                  <a:pt x="1006" y="1031"/>
                </a:lnTo>
                <a:lnTo>
                  <a:pt x="982" y="1018"/>
                </a:lnTo>
                <a:lnTo>
                  <a:pt x="957" y="1004"/>
                </a:lnTo>
                <a:lnTo>
                  <a:pt x="934" y="989"/>
                </a:lnTo>
                <a:lnTo>
                  <a:pt x="910" y="975"/>
                </a:lnTo>
                <a:lnTo>
                  <a:pt x="887" y="959"/>
                </a:lnTo>
                <a:lnTo>
                  <a:pt x="863" y="943"/>
                </a:lnTo>
                <a:lnTo>
                  <a:pt x="841" y="927"/>
                </a:lnTo>
                <a:lnTo>
                  <a:pt x="819" y="910"/>
                </a:lnTo>
                <a:lnTo>
                  <a:pt x="797" y="893"/>
                </a:lnTo>
                <a:lnTo>
                  <a:pt x="776" y="875"/>
                </a:lnTo>
                <a:lnTo>
                  <a:pt x="756" y="857"/>
                </a:lnTo>
                <a:lnTo>
                  <a:pt x="735" y="838"/>
                </a:lnTo>
                <a:lnTo>
                  <a:pt x="715" y="819"/>
                </a:lnTo>
                <a:lnTo>
                  <a:pt x="696" y="798"/>
                </a:lnTo>
                <a:lnTo>
                  <a:pt x="677" y="778"/>
                </a:lnTo>
                <a:lnTo>
                  <a:pt x="659" y="757"/>
                </a:lnTo>
                <a:lnTo>
                  <a:pt x="641" y="737"/>
                </a:lnTo>
                <a:lnTo>
                  <a:pt x="623" y="714"/>
                </a:lnTo>
                <a:lnTo>
                  <a:pt x="606" y="693"/>
                </a:lnTo>
                <a:lnTo>
                  <a:pt x="589" y="669"/>
                </a:lnTo>
                <a:lnTo>
                  <a:pt x="574" y="647"/>
                </a:lnTo>
                <a:lnTo>
                  <a:pt x="558" y="624"/>
                </a:lnTo>
                <a:lnTo>
                  <a:pt x="544" y="600"/>
                </a:lnTo>
                <a:lnTo>
                  <a:pt x="530" y="576"/>
                </a:lnTo>
                <a:lnTo>
                  <a:pt x="516" y="551"/>
                </a:lnTo>
                <a:lnTo>
                  <a:pt x="503" y="527"/>
                </a:lnTo>
                <a:lnTo>
                  <a:pt x="490" y="502"/>
                </a:lnTo>
                <a:lnTo>
                  <a:pt x="479" y="477"/>
                </a:lnTo>
                <a:lnTo>
                  <a:pt x="467" y="451"/>
                </a:lnTo>
                <a:lnTo>
                  <a:pt x="456" y="424"/>
                </a:lnTo>
                <a:lnTo>
                  <a:pt x="447" y="398"/>
                </a:lnTo>
                <a:lnTo>
                  <a:pt x="437" y="371"/>
                </a:lnTo>
                <a:lnTo>
                  <a:pt x="428" y="344"/>
                </a:lnTo>
                <a:lnTo>
                  <a:pt x="420" y="317"/>
                </a:lnTo>
                <a:lnTo>
                  <a:pt x="412" y="289"/>
                </a:lnTo>
                <a:lnTo>
                  <a:pt x="406" y="261"/>
                </a:lnTo>
                <a:lnTo>
                  <a:pt x="400" y="233"/>
                </a:lnTo>
                <a:lnTo>
                  <a:pt x="394" y="205"/>
                </a:lnTo>
                <a:lnTo>
                  <a:pt x="390" y="176"/>
                </a:lnTo>
                <a:lnTo>
                  <a:pt x="386" y="147"/>
                </a:lnTo>
                <a:lnTo>
                  <a:pt x="383" y="118"/>
                </a:lnTo>
                <a:lnTo>
                  <a:pt x="379" y="90"/>
                </a:lnTo>
                <a:lnTo>
                  <a:pt x="378" y="60"/>
                </a:lnTo>
                <a:lnTo>
                  <a:pt x="376" y="30"/>
                </a:lnTo>
                <a:lnTo>
                  <a:pt x="376" y="0"/>
                </a:lnTo>
                <a:lnTo>
                  <a:pt x="0" y="0"/>
                </a:lnTo>
                <a:lnTo>
                  <a:pt x="0" y="0"/>
                </a:lnTo>
                <a:lnTo>
                  <a:pt x="0" y="39"/>
                </a:lnTo>
                <a:lnTo>
                  <a:pt x="1" y="79"/>
                </a:lnTo>
                <a:lnTo>
                  <a:pt x="4" y="118"/>
                </a:lnTo>
                <a:lnTo>
                  <a:pt x="7" y="157"/>
                </a:lnTo>
                <a:lnTo>
                  <a:pt x="12" y="195"/>
                </a:lnTo>
                <a:lnTo>
                  <a:pt x="17" y="233"/>
                </a:lnTo>
                <a:lnTo>
                  <a:pt x="23" y="272"/>
                </a:lnTo>
                <a:lnTo>
                  <a:pt x="31" y="309"/>
                </a:lnTo>
                <a:lnTo>
                  <a:pt x="38" y="346"/>
                </a:lnTo>
                <a:lnTo>
                  <a:pt x="48" y="384"/>
                </a:lnTo>
                <a:lnTo>
                  <a:pt x="57" y="420"/>
                </a:lnTo>
                <a:lnTo>
                  <a:pt x="68" y="456"/>
                </a:lnTo>
                <a:lnTo>
                  <a:pt x="80" y="493"/>
                </a:lnTo>
                <a:lnTo>
                  <a:pt x="93" y="528"/>
                </a:lnTo>
                <a:lnTo>
                  <a:pt x="105" y="563"/>
                </a:lnTo>
                <a:lnTo>
                  <a:pt x="120" y="597"/>
                </a:lnTo>
                <a:lnTo>
                  <a:pt x="135" y="631"/>
                </a:lnTo>
                <a:lnTo>
                  <a:pt x="151" y="665"/>
                </a:lnTo>
                <a:lnTo>
                  <a:pt x="167" y="698"/>
                </a:lnTo>
                <a:lnTo>
                  <a:pt x="184" y="731"/>
                </a:lnTo>
                <a:lnTo>
                  <a:pt x="202" y="763"/>
                </a:lnTo>
                <a:lnTo>
                  <a:pt x="222" y="795"/>
                </a:lnTo>
                <a:lnTo>
                  <a:pt x="241" y="827"/>
                </a:lnTo>
                <a:lnTo>
                  <a:pt x="261" y="858"/>
                </a:lnTo>
                <a:lnTo>
                  <a:pt x="282" y="888"/>
                </a:lnTo>
                <a:lnTo>
                  <a:pt x="305" y="918"/>
                </a:lnTo>
                <a:lnTo>
                  <a:pt x="327" y="947"/>
                </a:lnTo>
                <a:lnTo>
                  <a:pt x="350" y="975"/>
                </a:lnTo>
                <a:lnTo>
                  <a:pt x="374" y="1004"/>
                </a:lnTo>
                <a:lnTo>
                  <a:pt x="397" y="1032"/>
                </a:lnTo>
                <a:lnTo>
                  <a:pt x="423" y="1059"/>
                </a:lnTo>
                <a:lnTo>
                  <a:pt x="449" y="1085"/>
                </a:lnTo>
                <a:lnTo>
                  <a:pt x="475" y="1111"/>
                </a:lnTo>
                <a:lnTo>
                  <a:pt x="502" y="1135"/>
                </a:lnTo>
                <a:lnTo>
                  <a:pt x="530" y="1160"/>
                </a:lnTo>
                <a:lnTo>
                  <a:pt x="557" y="1183"/>
                </a:lnTo>
                <a:lnTo>
                  <a:pt x="586" y="1207"/>
                </a:lnTo>
                <a:lnTo>
                  <a:pt x="616" y="1229"/>
                </a:lnTo>
                <a:lnTo>
                  <a:pt x="646" y="1252"/>
                </a:lnTo>
                <a:lnTo>
                  <a:pt x="676" y="1272"/>
                </a:lnTo>
                <a:lnTo>
                  <a:pt x="707" y="1292"/>
                </a:lnTo>
                <a:lnTo>
                  <a:pt x="738" y="1312"/>
                </a:lnTo>
                <a:lnTo>
                  <a:pt x="770" y="1330"/>
                </a:lnTo>
                <a:lnTo>
                  <a:pt x="803" y="1349"/>
                </a:lnTo>
                <a:lnTo>
                  <a:pt x="836" y="1367"/>
                </a:lnTo>
                <a:lnTo>
                  <a:pt x="869" y="1383"/>
                </a:lnTo>
                <a:lnTo>
                  <a:pt x="902" y="1399"/>
                </a:lnTo>
                <a:lnTo>
                  <a:pt x="937" y="1414"/>
                </a:lnTo>
                <a:lnTo>
                  <a:pt x="971" y="1427"/>
                </a:lnTo>
                <a:lnTo>
                  <a:pt x="1006" y="1441"/>
                </a:lnTo>
                <a:lnTo>
                  <a:pt x="1041" y="1453"/>
                </a:lnTo>
                <a:lnTo>
                  <a:pt x="1078" y="1465"/>
                </a:lnTo>
                <a:lnTo>
                  <a:pt x="1114" y="1475"/>
                </a:lnTo>
                <a:lnTo>
                  <a:pt x="1150" y="1486"/>
                </a:lnTo>
                <a:lnTo>
                  <a:pt x="1187" y="1495"/>
                </a:lnTo>
                <a:lnTo>
                  <a:pt x="1225" y="1503"/>
                </a:lnTo>
                <a:lnTo>
                  <a:pt x="1262" y="1511"/>
                </a:lnTo>
                <a:lnTo>
                  <a:pt x="1300" y="1516"/>
                </a:lnTo>
                <a:lnTo>
                  <a:pt x="1338" y="1522"/>
                </a:lnTo>
                <a:lnTo>
                  <a:pt x="1377" y="1527"/>
                </a:lnTo>
                <a:lnTo>
                  <a:pt x="1416" y="1530"/>
                </a:lnTo>
                <a:lnTo>
                  <a:pt x="1455" y="1532"/>
                </a:lnTo>
                <a:lnTo>
                  <a:pt x="1494" y="1534"/>
                </a:lnTo>
                <a:lnTo>
                  <a:pt x="1534" y="1534"/>
                </a:lnTo>
                <a:lnTo>
                  <a:pt x="1534" y="1534"/>
                </a:lnTo>
                <a:lnTo>
                  <a:pt x="1573" y="1534"/>
                </a:lnTo>
                <a:lnTo>
                  <a:pt x="1613" y="1532"/>
                </a:lnTo>
                <a:lnTo>
                  <a:pt x="1651" y="1530"/>
                </a:lnTo>
                <a:lnTo>
                  <a:pt x="1691" y="1527"/>
                </a:lnTo>
                <a:lnTo>
                  <a:pt x="1729" y="1522"/>
                </a:lnTo>
                <a:lnTo>
                  <a:pt x="1767" y="1516"/>
                </a:lnTo>
                <a:lnTo>
                  <a:pt x="1805" y="1511"/>
                </a:lnTo>
                <a:lnTo>
                  <a:pt x="1843" y="1503"/>
                </a:lnTo>
                <a:lnTo>
                  <a:pt x="1880" y="1495"/>
                </a:lnTo>
                <a:lnTo>
                  <a:pt x="1917" y="1486"/>
                </a:lnTo>
                <a:lnTo>
                  <a:pt x="1954" y="1475"/>
                </a:lnTo>
                <a:lnTo>
                  <a:pt x="1990" y="1465"/>
                </a:lnTo>
                <a:lnTo>
                  <a:pt x="2025" y="1453"/>
                </a:lnTo>
                <a:lnTo>
                  <a:pt x="2062" y="1441"/>
                </a:lnTo>
                <a:lnTo>
                  <a:pt x="2096" y="1427"/>
                </a:lnTo>
                <a:lnTo>
                  <a:pt x="2131" y="1414"/>
                </a:lnTo>
                <a:lnTo>
                  <a:pt x="2165" y="1399"/>
                </a:lnTo>
                <a:lnTo>
                  <a:pt x="2199" y="1383"/>
                </a:lnTo>
                <a:lnTo>
                  <a:pt x="2232" y="1367"/>
                </a:lnTo>
                <a:lnTo>
                  <a:pt x="2265" y="1349"/>
                </a:lnTo>
                <a:lnTo>
                  <a:pt x="2297" y="1330"/>
                </a:lnTo>
                <a:lnTo>
                  <a:pt x="2329" y="1312"/>
                </a:lnTo>
                <a:lnTo>
                  <a:pt x="2360" y="1292"/>
                </a:lnTo>
                <a:lnTo>
                  <a:pt x="2391" y="1272"/>
                </a:lnTo>
                <a:lnTo>
                  <a:pt x="2422" y="1252"/>
                </a:lnTo>
                <a:lnTo>
                  <a:pt x="2452" y="1229"/>
                </a:lnTo>
                <a:lnTo>
                  <a:pt x="2481" y="1207"/>
                </a:lnTo>
                <a:lnTo>
                  <a:pt x="2509" y="1183"/>
                </a:lnTo>
                <a:lnTo>
                  <a:pt x="2537" y="1160"/>
                </a:lnTo>
                <a:lnTo>
                  <a:pt x="2565" y="1135"/>
                </a:lnTo>
                <a:lnTo>
                  <a:pt x="2593" y="1111"/>
                </a:lnTo>
                <a:lnTo>
                  <a:pt x="2618" y="1085"/>
                </a:lnTo>
                <a:lnTo>
                  <a:pt x="2644" y="1059"/>
                </a:lnTo>
                <a:lnTo>
                  <a:pt x="2669" y="1032"/>
                </a:lnTo>
                <a:lnTo>
                  <a:pt x="2694" y="1004"/>
                </a:lnTo>
                <a:lnTo>
                  <a:pt x="2717" y="975"/>
                </a:lnTo>
                <a:lnTo>
                  <a:pt x="2741" y="947"/>
                </a:lnTo>
                <a:lnTo>
                  <a:pt x="2763" y="918"/>
                </a:lnTo>
                <a:lnTo>
                  <a:pt x="2784" y="888"/>
                </a:lnTo>
                <a:lnTo>
                  <a:pt x="2806" y="858"/>
                </a:lnTo>
                <a:lnTo>
                  <a:pt x="2826" y="827"/>
                </a:lnTo>
                <a:lnTo>
                  <a:pt x="2845" y="795"/>
                </a:lnTo>
                <a:lnTo>
                  <a:pt x="2864" y="763"/>
                </a:lnTo>
                <a:lnTo>
                  <a:pt x="2883" y="731"/>
                </a:lnTo>
                <a:lnTo>
                  <a:pt x="2900" y="698"/>
                </a:lnTo>
                <a:lnTo>
                  <a:pt x="2917" y="665"/>
                </a:lnTo>
                <a:lnTo>
                  <a:pt x="2933" y="631"/>
                </a:lnTo>
                <a:lnTo>
                  <a:pt x="2948" y="597"/>
                </a:lnTo>
                <a:lnTo>
                  <a:pt x="2961" y="563"/>
                </a:lnTo>
                <a:lnTo>
                  <a:pt x="2974" y="528"/>
                </a:lnTo>
                <a:lnTo>
                  <a:pt x="2987" y="493"/>
                </a:lnTo>
                <a:lnTo>
                  <a:pt x="2999" y="456"/>
                </a:lnTo>
                <a:lnTo>
                  <a:pt x="3009" y="420"/>
                </a:lnTo>
                <a:lnTo>
                  <a:pt x="3019" y="384"/>
                </a:lnTo>
                <a:lnTo>
                  <a:pt x="3029" y="346"/>
                </a:lnTo>
                <a:lnTo>
                  <a:pt x="3037" y="309"/>
                </a:lnTo>
                <a:lnTo>
                  <a:pt x="3043" y="272"/>
                </a:lnTo>
                <a:lnTo>
                  <a:pt x="3050" y="233"/>
                </a:lnTo>
                <a:lnTo>
                  <a:pt x="3055" y="195"/>
                </a:lnTo>
                <a:lnTo>
                  <a:pt x="3059" y="157"/>
                </a:lnTo>
                <a:lnTo>
                  <a:pt x="3064" y="118"/>
                </a:lnTo>
                <a:lnTo>
                  <a:pt x="3066" y="79"/>
                </a:lnTo>
                <a:lnTo>
                  <a:pt x="3067" y="39"/>
                </a:lnTo>
                <a:lnTo>
                  <a:pt x="3068" y="0"/>
                </a:lnTo>
                <a:lnTo>
                  <a:pt x="2691" y="0"/>
                </a:lnTo>
                <a:lnTo>
                  <a:pt x="2691" y="0"/>
                </a:lnTo>
                <a:lnTo>
                  <a:pt x="2691" y="30"/>
                </a:lnTo>
                <a:lnTo>
                  <a:pt x="2690" y="60"/>
                </a:lnTo>
                <a:lnTo>
                  <a:pt x="2687" y="90"/>
                </a:lnTo>
                <a:lnTo>
                  <a:pt x="2685" y="118"/>
                </a:lnTo>
                <a:lnTo>
                  <a:pt x="2682" y="147"/>
                </a:lnTo>
                <a:lnTo>
                  <a:pt x="2678" y="176"/>
                </a:lnTo>
                <a:lnTo>
                  <a:pt x="2672" y="205"/>
                </a:lnTo>
                <a:lnTo>
                  <a:pt x="2667" y="233"/>
                </a:lnTo>
                <a:lnTo>
                  <a:pt x="2661" y="261"/>
                </a:lnTo>
                <a:lnTo>
                  <a:pt x="2654" y="289"/>
                </a:lnTo>
                <a:lnTo>
                  <a:pt x="2647" y="317"/>
                </a:lnTo>
                <a:lnTo>
                  <a:pt x="2638" y="344"/>
                </a:lnTo>
                <a:lnTo>
                  <a:pt x="2630" y="371"/>
                </a:lnTo>
                <a:lnTo>
                  <a:pt x="2620" y="398"/>
                </a:lnTo>
                <a:lnTo>
                  <a:pt x="2611" y="424"/>
                </a:lnTo>
                <a:lnTo>
                  <a:pt x="2600" y="451"/>
                </a:lnTo>
                <a:lnTo>
                  <a:pt x="2588" y="477"/>
                </a:lnTo>
                <a:lnTo>
                  <a:pt x="2577" y="502"/>
                </a:lnTo>
                <a:lnTo>
                  <a:pt x="2565" y="527"/>
                </a:lnTo>
                <a:lnTo>
                  <a:pt x="2551" y="551"/>
                </a:lnTo>
                <a:lnTo>
                  <a:pt x="2537" y="576"/>
                </a:lnTo>
                <a:lnTo>
                  <a:pt x="2523" y="600"/>
                </a:lnTo>
                <a:lnTo>
                  <a:pt x="2508" y="624"/>
                </a:lnTo>
                <a:lnTo>
                  <a:pt x="2493" y="647"/>
                </a:lnTo>
                <a:lnTo>
                  <a:pt x="2477" y="669"/>
                </a:lnTo>
                <a:lnTo>
                  <a:pt x="2461" y="693"/>
                </a:lnTo>
                <a:lnTo>
                  <a:pt x="2444" y="714"/>
                </a:lnTo>
                <a:lnTo>
                  <a:pt x="2426" y="737"/>
                </a:lnTo>
                <a:lnTo>
                  <a:pt x="2409" y="757"/>
                </a:lnTo>
                <a:lnTo>
                  <a:pt x="2390" y="778"/>
                </a:lnTo>
                <a:lnTo>
                  <a:pt x="2372" y="798"/>
                </a:lnTo>
                <a:lnTo>
                  <a:pt x="2352" y="819"/>
                </a:lnTo>
                <a:lnTo>
                  <a:pt x="2332" y="838"/>
                </a:lnTo>
                <a:lnTo>
                  <a:pt x="2312" y="857"/>
                </a:lnTo>
                <a:lnTo>
                  <a:pt x="2291" y="875"/>
                </a:lnTo>
                <a:lnTo>
                  <a:pt x="2270" y="893"/>
                </a:lnTo>
                <a:lnTo>
                  <a:pt x="2248" y="910"/>
                </a:lnTo>
                <a:lnTo>
                  <a:pt x="2226" y="927"/>
                </a:lnTo>
                <a:lnTo>
                  <a:pt x="2203" y="943"/>
                </a:lnTo>
                <a:lnTo>
                  <a:pt x="2181" y="959"/>
                </a:lnTo>
                <a:lnTo>
                  <a:pt x="2158" y="975"/>
                </a:lnTo>
                <a:lnTo>
                  <a:pt x="2134" y="989"/>
                </a:lnTo>
                <a:lnTo>
                  <a:pt x="2110" y="1004"/>
                </a:lnTo>
                <a:lnTo>
                  <a:pt x="2085" y="1018"/>
                </a:lnTo>
                <a:lnTo>
                  <a:pt x="2061" y="1031"/>
                </a:lnTo>
                <a:lnTo>
                  <a:pt x="2035" y="1044"/>
                </a:lnTo>
                <a:lnTo>
                  <a:pt x="2009" y="1055"/>
                </a:lnTo>
                <a:lnTo>
                  <a:pt x="1984" y="1066"/>
                </a:lnTo>
                <a:lnTo>
                  <a:pt x="1958" y="1077"/>
                </a:lnTo>
                <a:lnTo>
                  <a:pt x="1932" y="1087"/>
                </a:lnTo>
                <a:lnTo>
                  <a:pt x="1905" y="1097"/>
                </a:lnTo>
                <a:lnTo>
                  <a:pt x="1878" y="1105"/>
                </a:lnTo>
                <a:lnTo>
                  <a:pt x="1851" y="1113"/>
                </a:lnTo>
                <a:lnTo>
                  <a:pt x="1823" y="1120"/>
                </a:lnTo>
                <a:lnTo>
                  <a:pt x="1795" y="1128"/>
                </a:lnTo>
                <a:lnTo>
                  <a:pt x="1766" y="1134"/>
                </a:lnTo>
                <a:lnTo>
                  <a:pt x="1739" y="1140"/>
                </a:lnTo>
                <a:lnTo>
                  <a:pt x="1710" y="1144"/>
                </a:lnTo>
                <a:lnTo>
                  <a:pt x="1681" y="1148"/>
                </a:lnTo>
                <a:lnTo>
                  <a:pt x="1652" y="1151"/>
                </a:lnTo>
                <a:lnTo>
                  <a:pt x="1622" y="1153"/>
                </a:lnTo>
                <a:lnTo>
                  <a:pt x="1594" y="1156"/>
                </a:lnTo>
                <a:lnTo>
                  <a:pt x="1564" y="1157"/>
                </a:lnTo>
                <a:lnTo>
                  <a:pt x="1534" y="1158"/>
                </a:lnTo>
                <a:lnTo>
                  <a:pt x="1534" y="115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그룹 24"/>
          <p:cNvGrpSpPr/>
          <p:nvPr/>
        </p:nvGrpSpPr>
        <p:grpSpPr>
          <a:xfrm>
            <a:off x="12526028" y="5179882"/>
            <a:ext cx="1026092" cy="706662"/>
            <a:chOff x="-1603375" y="936625"/>
            <a:chExt cx="1158875" cy="1085850"/>
          </a:xfrm>
        </p:grpSpPr>
        <p:sp>
          <p:nvSpPr>
            <p:cNvPr id="146" name="Freeform 303"/>
            <p:cNvSpPr>
              <a:spLocks/>
            </p:cNvSpPr>
            <p:nvPr/>
          </p:nvSpPr>
          <p:spPr bwMode="auto">
            <a:xfrm>
              <a:off x="-1603375" y="936625"/>
              <a:ext cx="1158875" cy="723900"/>
            </a:xfrm>
            <a:custGeom>
              <a:avLst/>
              <a:gdLst/>
              <a:ahLst/>
              <a:cxnLst>
                <a:cxn ang="0">
                  <a:pos x="366" y="0"/>
                </a:cxn>
                <a:cxn ang="0">
                  <a:pos x="0" y="228"/>
                </a:cxn>
                <a:cxn ang="0">
                  <a:pos x="366" y="456"/>
                </a:cxn>
                <a:cxn ang="0">
                  <a:pos x="730" y="228"/>
                </a:cxn>
                <a:cxn ang="0">
                  <a:pos x="366" y="0"/>
                </a:cxn>
              </a:cxnLst>
              <a:rect l="0" t="0" r="r" b="b"/>
              <a:pathLst>
                <a:path w="730" h="456">
                  <a:moveTo>
                    <a:pt x="366" y="0"/>
                  </a:moveTo>
                  <a:lnTo>
                    <a:pt x="0" y="228"/>
                  </a:lnTo>
                  <a:lnTo>
                    <a:pt x="366" y="456"/>
                  </a:lnTo>
                  <a:lnTo>
                    <a:pt x="730" y="228"/>
                  </a:lnTo>
                  <a:lnTo>
                    <a:pt x="36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48" name="Freeform 305"/>
            <p:cNvSpPr>
              <a:spLocks/>
            </p:cNvSpPr>
            <p:nvPr/>
          </p:nvSpPr>
          <p:spPr bwMode="auto">
            <a:xfrm>
              <a:off x="-1527175" y="981075"/>
              <a:ext cx="993775" cy="723900"/>
            </a:xfrm>
            <a:custGeom>
              <a:avLst/>
              <a:gdLst/>
              <a:ahLst/>
              <a:cxnLst>
                <a:cxn ang="0">
                  <a:pos x="514" y="0"/>
                </a:cxn>
                <a:cxn ang="0">
                  <a:pos x="0" y="0"/>
                </a:cxn>
                <a:cxn ang="0">
                  <a:pos x="0" y="456"/>
                </a:cxn>
                <a:cxn ang="0">
                  <a:pos x="626" y="456"/>
                </a:cxn>
                <a:cxn ang="0">
                  <a:pos x="626" y="110"/>
                </a:cxn>
                <a:cxn ang="0">
                  <a:pos x="514" y="0"/>
                </a:cxn>
              </a:cxnLst>
              <a:rect l="0" t="0" r="r" b="b"/>
              <a:pathLst>
                <a:path w="626" h="456">
                  <a:moveTo>
                    <a:pt x="514" y="0"/>
                  </a:moveTo>
                  <a:lnTo>
                    <a:pt x="0" y="0"/>
                  </a:lnTo>
                  <a:lnTo>
                    <a:pt x="0" y="456"/>
                  </a:lnTo>
                  <a:lnTo>
                    <a:pt x="626" y="456"/>
                  </a:lnTo>
                  <a:lnTo>
                    <a:pt x="626" y="110"/>
                  </a:lnTo>
                  <a:lnTo>
                    <a:pt x="51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1" name="Freeform 308"/>
            <p:cNvSpPr>
              <a:spLocks/>
            </p:cNvSpPr>
            <p:nvPr/>
          </p:nvSpPr>
          <p:spPr bwMode="auto">
            <a:xfrm>
              <a:off x="-1336675" y="1133475"/>
              <a:ext cx="628650" cy="628650"/>
            </a:xfrm>
            <a:custGeom>
              <a:avLst/>
              <a:gdLst/>
              <a:ahLst/>
              <a:cxnLst>
                <a:cxn ang="0">
                  <a:pos x="198" y="0"/>
                </a:cxn>
                <a:cxn ang="0">
                  <a:pos x="158" y="4"/>
                </a:cxn>
                <a:cxn ang="0">
                  <a:pos x="120" y="14"/>
                </a:cxn>
                <a:cxn ang="0">
                  <a:pos x="86" y="34"/>
                </a:cxn>
                <a:cxn ang="0">
                  <a:pos x="58" y="58"/>
                </a:cxn>
                <a:cxn ang="0">
                  <a:pos x="34" y="86"/>
                </a:cxn>
                <a:cxn ang="0">
                  <a:pos x="14" y="120"/>
                </a:cxn>
                <a:cxn ang="0">
                  <a:pos x="4" y="158"/>
                </a:cxn>
                <a:cxn ang="0">
                  <a:pos x="0" y="198"/>
                </a:cxn>
                <a:cxn ang="0">
                  <a:pos x="0" y="218"/>
                </a:cxn>
                <a:cxn ang="0">
                  <a:pos x="8" y="256"/>
                </a:cxn>
                <a:cxn ang="0">
                  <a:pos x="24" y="292"/>
                </a:cxn>
                <a:cxn ang="0">
                  <a:pos x="44" y="324"/>
                </a:cxn>
                <a:cxn ang="0">
                  <a:pos x="72" y="350"/>
                </a:cxn>
                <a:cxn ang="0">
                  <a:pos x="102" y="372"/>
                </a:cxn>
                <a:cxn ang="0">
                  <a:pos x="138" y="386"/>
                </a:cxn>
                <a:cxn ang="0">
                  <a:pos x="178" y="394"/>
                </a:cxn>
                <a:cxn ang="0">
                  <a:pos x="198" y="396"/>
                </a:cxn>
                <a:cxn ang="0">
                  <a:pos x="238" y="392"/>
                </a:cxn>
                <a:cxn ang="0">
                  <a:pos x="274" y="380"/>
                </a:cxn>
                <a:cxn ang="0">
                  <a:pos x="308" y="362"/>
                </a:cxn>
                <a:cxn ang="0">
                  <a:pos x="338" y="338"/>
                </a:cxn>
                <a:cxn ang="0">
                  <a:pos x="362" y="308"/>
                </a:cxn>
                <a:cxn ang="0">
                  <a:pos x="380" y="274"/>
                </a:cxn>
                <a:cxn ang="0">
                  <a:pos x="392" y="238"/>
                </a:cxn>
                <a:cxn ang="0">
                  <a:pos x="396" y="198"/>
                </a:cxn>
                <a:cxn ang="0">
                  <a:pos x="394" y="176"/>
                </a:cxn>
                <a:cxn ang="0">
                  <a:pos x="386" y="138"/>
                </a:cxn>
                <a:cxn ang="0">
                  <a:pos x="372" y="102"/>
                </a:cxn>
                <a:cxn ang="0">
                  <a:pos x="350" y="72"/>
                </a:cxn>
                <a:cxn ang="0">
                  <a:pos x="324" y="44"/>
                </a:cxn>
                <a:cxn ang="0">
                  <a:pos x="292" y="24"/>
                </a:cxn>
                <a:cxn ang="0">
                  <a:pos x="256" y="8"/>
                </a:cxn>
                <a:cxn ang="0">
                  <a:pos x="218" y="0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lnTo>
                    <a:pt x="198" y="0"/>
                  </a:lnTo>
                  <a:lnTo>
                    <a:pt x="178" y="0"/>
                  </a:lnTo>
                  <a:lnTo>
                    <a:pt x="158" y="4"/>
                  </a:lnTo>
                  <a:lnTo>
                    <a:pt x="138" y="8"/>
                  </a:lnTo>
                  <a:lnTo>
                    <a:pt x="120" y="14"/>
                  </a:lnTo>
                  <a:lnTo>
                    <a:pt x="102" y="24"/>
                  </a:lnTo>
                  <a:lnTo>
                    <a:pt x="86" y="34"/>
                  </a:lnTo>
                  <a:lnTo>
                    <a:pt x="72" y="44"/>
                  </a:lnTo>
                  <a:lnTo>
                    <a:pt x="58" y="58"/>
                  </a:lnTo>
                  <a:lnTo>
                    <a:pt x="44" y="72"/>
                  </a:lnTo>
                  <a:lnTo>
                    <a:pt x="34" y="86"/>
                  </a:lnTo>
                  <a:lnTo>
                    <a:pt x="24" y="102"/>
                  </a:lnTo>
                  <a:lnTo>
                    <a:pt x="14" y="120"/>
                  </a:lnTo>
                  <a:lnTo>
                    <a:pt x="8" y="138"/>
                  </a:lnTo>
                  <a:lnTo>
                    <a:pt x="4" y="158"/>
                  </a:lnTo>
                  <a:lnTo>
                    <a:pt x="0" y="176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218"/>
                  </a:lnTo>
                  <a:lnTo>
                    <a:pt x="4" y="238"/>
                  </a:lnTo>
                  <a:lnTo>
                    <a:pt x="8" y="256"/>
                  </a:lnTo>
                  <a:lnTo>
                    <a:pt x="14" y="274"/>
                  </a:lnTo>
                  <a:lnTo>
                    <a:pt x="24" y="292"/>
                  </a:lnTo>
                  <a:lnTo>
                    <a:pt x="34" y="308"/>
                  </a:lnTo>
                  <a:lnTo>
                    <a:pt x="44" y="324"/>
                  </a:lnTo>
                  <a:lnTo>
                    <a:pt x="58" y="338"/>
                  </a:lnTo>
                  <a:lnTo>
                    <a:pt x="72" y="350"/>
                  </a:lnTo>
                  <a:lnTo>
                    <a:pt x="86" y="362"/>
                  </a:lnTo>
                  <a:lnTo>
                    <a:pt x="102" y="372"/>
                  </a:lnTo>
                  <a:lnTo>
                    <a:pt x="120" y="380"/>
                  </a:lnTo>
                  <a:lnTo>
                    <a:pt x="138" y="386"/>
                  </a:lnTo>
                  <a:lnTo>
                    <a:pt x="158" y="392"/>
                  </a:lnTo>
                  <a:lnTo>
                    <a:pt x="178" y="394"/>
                  </a:lnTo>
                  <a:lnTo>
                    <a:pt x="198" y="396"/>
                  </a:lnTo>
                  <a:lnTo>
                    <a:pt x="198" y="396"/>
                  </a:lnTo>
                  <a:lnTo>
                    <a:pt x="218" y="394"/>
                  </a:lnTo>
                  <a:lnTo>
                    <a:pt x="238" y="392"/>
                  </a:lnTo>
                  <a:lnTo>
                    <a:pt x="256" y="386"/>
                  </a:lnTo>
                  <a:lnTo>
                    <a:pt x="274" y="380"/>
                  </a:lnTo>
                  <a:lnTo>
                    <a:pt x="292" y="372"/>
                  </a:lnTo>
                  <a:lnTo>
                    <a:pt x="308" y="362"/>
                  </a:lnTo>
                  <a:lnTo>
                    <a:pt x="324" y="350"/>
                  </a:lnTo>
                  <a:lnTo>
                    <a:pt x="338" y="338"/>
                  </a:lnTo>
                  <a:lnTo>
                    <a:pt x="350" y="324"/>
                  </a:lnTo>
                  <a:lnTo>
                    <a:pt x="362" y="308"/>
                  </a:lnTo>
                  <a:lnTo>
                    <a:pt x="372" y="292"/>
                  </a:lnTo>
                  <a:lnTo>
                    <a:pt x="380" y="274"/>
                  </a:lnTo>
                  <a:lnTo>
                    <a:pt x="386" y="256"/>
                  </a:lnTo>
                  <a:lnTo>
                    <a:pt x="392" y="238"/>
                  </a:lnTo>
                  <a:lnTo>
                    <a:pt x="394" y="218"/>
                  </a:lnTo>
                  <a:lnTo>
                    <a:pt x="396" y="198"/>
                  </a:lnTo>
                  <a:lnTo>
                    <a:pt x="396" y="198"/>
                  </a:lnTo>
                  <a:lnTo>
                    <a:pt x="394" y="176"/>
                  </a:lnTo>
                  <a:lnTo>
                    <a:pt x="392" y="158"/>
                  </a:lnTo>
                  <a:lnTo>
                    <a:pt x="386" y="138"/>
                  </a:lnTo>
                  <a:lnTo>
                    <a:pt x="380" y="120"/>
                  </a:lnTo>
                  <a:lnTo>
                    <a:pt x="372" y="102"/>
                  </a:lnTo>
                  <a:lnTo>
                    <a:pt x="362" y="86"/>
                  </a:lnTo>
                  <a:lnTo>
                    <a:pt x="350" y="72"/>
                  </a:lnTo>
                  <a:lnTo>
                    <a:pt x="338" y="58"/>
                  </a:lnTo>
                  <a:lnTo>
                    <a:pt x="324" y="44"/>
                  </a:lnTo>
                  <a:lnTo>
                    <a:pt x="308" y="34"/>
                  </a:lnTo>
                  <a:lnTo>
                    <a:pt x="292" y="24"/>
                  </a:lnTo>
                  <a:lnTo>
                    <a:pt x="274" y="14"/>
                  </a:lnTo>
                  <a:lnTo>
                    <a:pt x="256" y="8"/>
                  </a:lnTo>
                  <a:lnTo>
                    <a:pt x="238" y="4"/>
                  </a:lnTo>
                  <a:lnTo>
                    <a:pt x="218" y="0"/>
                  </a:lnTo>
                  <a:lnTo>
                    <a:pt x="19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2" name="Freeform 309"/>
            <p:cNvSpPr>
              <a:spLocks/>
            </p:cNvSpPr>
            <p:nvPr/>
          </p:nvSpPr>
          <p:spPr bwMode="auto">
            <a:xfrm>
              <a:off x="-1209675" y="1257300"/>
              <a:ext cx="374650" cy="377825"/>
            </a:xfrm>
            <a:custGeom>
              <a:avLst/>
              <a:gdLst/>
              <a:ahLst/>
              <a:cxnLst>
                <a:cxn ang="0">
                  <a:pos x="208" y="174"/>
                </a:cxn>
                <a:cxn ang="0">
                  <a:pos x="172" y="188"/>
                </a:cxn>
                <a:cxn ang="0">
                  <a:pos x="156" y="182"/>
                </a:cxn>
                <a:cxn ang="0">
                  <a:pos x="144" y="170"/>
                </a:cxn>
                <a:cxn ang="0">
                  <a:pos x="120" y="186"/>
                </a:cxn>
                <a:cxn ang="0">
                  <a:pos x="98" y="186"/>
                </a:cxn>
                <a:cxn ang="0">
                  <a:pos x="72" y="170"/>
                </a:cxn>
                <a:cxn ang="0">
                  <a:pos x="62" y="150"/>
                </a:cxn>
                <a:cxn ang="0">
                  <a:pos x="58" y="124"/>
                </a:cxn>
                <a:cxn ang="0">
                  <a:pos x="68" y="86"/>
                </a:cxn>
                <a:cxn ang="0">
                  <a:pos x="84" y="68"/>
                </a:cxn>
                <a:cxn ang="0">
                  <a:pos x="116" y="56"/>
                </a:cxn>
                <a:cxn ang="0">
                  <a:pos x="134" y="60"/>
                </a:cxn>
                <a:cxn ang="0">
                  <a:pos x="148" y="68"/>
                </a:cxn>
                <a:cxn ang="0">
                  <a:pos x="152" y="62"/>
                </a:cxn>
                <a:cxn ang="0">
                  <a:pos x="158" y="60"/>
                </a:cxn>
                <a:cxn ang="0">
                  <a:pos x="172" y="60"/>
                </a:cxn>
                <a:cxn ang="0">
                  <a:pos x="176" y="64"/>
                </a:cxn>
                <a:cxn ang="0">
                  <a:pos x="168" y="138"/>
                </a:cxn>
                <a:cxn ang="0">
                  <a:pos x="168" y="158"/>
                </a:cxn>
                <a:cxn ang="0">
                  <a:pos x="176" y="164"/>
                </a:cxn>
                <a:cxn ang="0">
                  <a:pos x="188" y="160"/>
                </a:cxn>
                <a:cxn ang="0">
                  <a:pos x="200" y="146"/>
                </a:cxn>
                <a:cxn ang="0">
                  <a:pos x="212" y="116"/>
                </a:cxn>
                <a:cxn ang="0">
                  <a:pos x="210" y="86"/>
                </a:cxn>
                <a:cxn ang="0">
                  <a:pos x="186" y="46"/>
                </a:cxn>
                <a:cxn ang="0">
                  <a:pos x="158" y="28"/>
                </a:cxn>
                <a:cxn ang="0">
                  <a:pos x="122" y="22"/>
                </a:cxn>
                <a:cxn ang="0">
                  <a:pos x="68" y="38"/>
                </a:cxn>
                <a:cxn ang="0">
                  <a:pos x="42" y="66"/>
                </a:cxn>
                <a:cxn ang="0">
                  <a:pos x="26" y="120"/>
                </a:cxn>
                <a:cxn ang="0">
                  <a:pos x="32" y="156"/>
                </a:cxn>
                <a:cxn ang="0">
                  <a:pos x="52" y="186"/>
                </a:cxn>
                <a:cxn ang="0">
                  <a:pos x="104" y="212"/>
                </a:cxn>
                <a:cxn ang="0">
                  <a:pos x="140" y="214"/>
                </a:cxn>
                <a:cxn ang="0">
                  <a:pos x="184" y="202"/>
                </a:cxn>
                <a:cxn ang="0">
                  <a:pos x="196" y="198"/>
                </a:cxn>
                <a:cxn ang="0">
                  <a:pos x="202" y="202"/>
                </a:cxn>
                <a:cxn ang="0">
                  <a:pos x="206" y="208"/>
                </a:cxn>
                <a:cxn ang="0">
                  <a:pos x="206" y="216"/>
                </a:cxn>
                <a:cxn ang="0">
                  <a:pos x="194" y="226"/>
                </a:cxn>
                <a:cxn ang="0">
                  <a:pos x="160" y="236"/>
                </a:cxn>
                <a:cxn ang="0">
                  <a:pos x="126" y="238"/>
                </a:cxn>
                <a:cxn ang="0">
                  <a:pos x="74" y="230"/>
                </a:cxn>
                <a:cxn ang="0">
                  <a:pos x="42" y="212"/>
                </a:cxn>
                <a:cxn ang="0">
                  <a:pos x="18" y="184"/>
                </a:cxn>
                <a:cxn ang="0">
                  <a:pos x="0" y="120"/>
                </a:cxn>
                <a:cxn ang="0">
                  <a:pos x="4" y="84"/>
                </a:cxn>
                <a:cxn ang="0">
                  <a:pos x="20" y="52"/>
                </a:cxn>
                <a:cxn ang="0">
                  <a:pos x="54" y="20"/>
                </a:cxn>
                <a:cxn ang="0">
                  <a:pos x="122" y="0"/>
                </a:cxn>
                <a:cxn ang="0">
                  <a:pos x="166" y="8"/>
                </a:cxn>
                <a:cxn ang="0">
                  <a:pos x="202" y="30"/>
                </a:cxn>
                <a:cxn ang="0">
                  <a:pos x="234" y="82"/>
                </a:cxn>
                <a:cxn ang="0">
                  <a:pos x="234" y="120"/>
                </a:cxn>
                <a:cxn ang="0">
                  <a:pos x="218" y="162"/>
                </a:cxn>
              </a:cxnLst>
              <a:rect l="0" t="0" r="r" b="b"/>
              <a:pathLst>
                <a:path w="236" h="238">
                  <a:moveTo>
                    <a:pt x="218" y="162"/>
                  </a:moveTo>
                  <a:lnTo>
                    <a:pt x="218" y="162"/>
                  </a:lnTo>
                  <a:lnTo>
                    <a:pt x="208" y="174"/>
                  </a:lnTo>
                  <a:lnTo>
                    <a:pt x="196" y="180"/>
                  </a:lnTo>
                  <a:lnTo>
                    <a:pt x="186" y="186"/>
                  </a:lnTo>
                  <a:lnTo>
                    <a:pt x="172" y="188"/>
                  </a:lnTo>
                  <a:lnTo>
                    <a:pt x="172" y="188"/>
                  </a:lnTo>
                  <a:lnTo>
                    <a:pt x="164" y="186"/>
                  </a:lnTo>
                  <a:lnTo>
                    <a:pt x="156" y="182"/>
                  </a:lnTo>
                  <a:lnTo>
                    <a:pt x="148" y="178"/>
                  </a:lnTo>
                  <a:lnTo>
                    <a:pt x="144" y="170"/>
                  </a:lnTo>
                  <a:lnTo>
                    <a:pt x="144" y="170"/>
                  </a:lnTo>
                  <a:lnTo>
                    <a:pt x="136" y="178"/>
                  </a:lnTo>
                  <a:lnTo>
                    <a:pt x="128" y="184"/>
                  </a:lnTo>
                  <a:lnTo>
                    <a:pt x="120" y="186"/>
                  </a:lnTo>
                  <a:lnTo>
                    <a:pt x="110" y="188"/>
                  </a:lnTo>
                  <a:lnTo>
                    <a:pt x="110" y="188"/>
                  </a:lnTo>
                  <a:lnTo>
                    <a:pt x="98" y="186"/>
                  </a:lnTo>
                  <a:lnTo>
                    <a:pt x="90" y="184"/>
                  </a:lnTo>
                  <a:lnTo>
                    <a:pt x="80" y="178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66" y="160"/>
                  </a:lnTo>
                  <a:lnTo>
                    <a:pt x="62" y="150"/>
                  </a:lnTo>
                  <a:lnTo>
                    <a:pt x="58" y="138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58" y="110"/>
                  </a:lnTo>
                  <a:lnTo>
                    <a:pt x="62" y="96"/>
                  </a:lnTo>
                  <a:lnTo>
                    <a:pt x="68" y="8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84" y="68"/>
                  </a:lnTo>
                  <a:lnTo>
                    <a:pt x="94" y="62"/>
                  </a:lnTo>
                  <a:lnTo>
                    <a:pt x="104" y="58"/>
                  </a:lnTo>
                  <a:lnTo>
                    <a:pt x="116" y="56"/>
                  </a:lnTo>
                  <a:lnTo>
                    <a:pt x="116" y="56"/>
                  </a:lnTo>
                  <a:lnTo>
                    <a:pt x="126" y="58"/>
                  </a:lnTo>
                  <a:lnTo>
                    <a:pt x="134" y="60"/>
                  </a:lnTo>
                  <a:lnTo>
                    <a:pt x="142" y="64"/>
                  </a:lnTo>
                  <a:lnTo>
                    <a:pt x="148" y="72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0" y="66"/>
                  </a:lnTo>
                  <a:lnTo>
                    <a:pt x="152" y="62"/>
                  </a:lnTo>
                  <a:lnTo>
                    <a:pt x="152" y="62"/>
                  </a:lnTo>
                  <a:lnTo>
                    <a:pt x="156" y="60"/>
                  </a:lnTo>
                  <a:lnTo>
                    <a:pt x="158" y="6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72" y="60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76" y="64"/>
                  </a:lnTo>
                  <a:lnTo>
                    <a:pt x="178" y="6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52"/>
                  </a:lnTo>
                  <a:lnTo>
                    <a:pt x="168" y="152"/>
                  </a:lnTo>
                  <a:lnTo>
                    <a:pt x="168" y="158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6" y="164"/>
                  </a:lnTo>
                  <a:lnTo>
                    <a:pt x="176" y="164"/>
                  </a:lnTo>
                  <a:lnTo>
                    <a:pt x="182" y="164"/>
                  </a:lnTo>
                  <a:lnTo>
                    <a:pt x="188" y="160"/>
                  </a:lnTo>
                  <a:lnTo>
                    <a:pt x="194" y="154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6" y="138"/>
                  </a:lnTo>
                  <a:lnTo>
                    <a:pt x="210" y="128"/>
                  </a:lnTo>
                  <a:lnTo>
                    <a:pt x="212" y="116"/>
                  </a:lnTo>
                  <a:lnTo>
                    <a:pt x="212" y="104"/>
                  </a:lnTo>
                  <a:lnTo>
                    <a:pt x="212" y="104"/>
                  </a:lnTo>
                  <a:lnTo>
                    <a:pt x="210" y="86"/>
                  </a:lnTo>
                  <a:lnTo>
                    <a:pt x="206" y="72"/>
                  </a:lnTo>
                  <a:lnTo>
                    <a:pt x="198" y="58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72" y="36"/>
                  </a:lnTo>
                  <a:lnTo>
                    <a:pt x="158" y="28"/>
                  </a:lnTo>
                  <a:lnTo>
                    <a:pt x="140" y="24"/>
                  </a:lnTo>
                  <a:lnTo>
                    <a:pt x="122" y="22"/>
                  </a:lnTo>
                  <a:lnTo>
                    <a:pt x="122" y="22"/>
                  </a:lnTo>
                  <a:lnTo>
                    <a:pt x="104" y="24"/>
                  </a:lnTo>
                  <a:lnTo>
                    <a:pt x="86" y="30"/>
                  </a:lnTo>
                  <a:lnTo>
                    <a:pt x="68" y="38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42" y="66"/>
                  </a:lnTo>
                  <a:lnTo>
                    <a:pt x="34" y="82"/>
                  </a:lnTo>
                  <a:lnTo>
                    <a:pt x="28" y="10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8" y="138"/>
                  </a:lnTo>
                  <a:lnTo>
                    <a:pt x="32" y="156"/>
                  </a:lnTo>
                  <a:lnTo>
                    <a:pt x="42" y="172"/>
                  </a:lnTo>
                  <a:lnTo>
                    <a:pt x="52" y="186"/>
                  </a:lnTo>
                  <a:lnTo>
                    <a:pt x="52" y="186"/>
                  </a:lnTo>
                  <a:lnTo>
                    <a:pt x="66" y="198"/>
                  </a:lnTo>
                  <a:lnTo>
                    <a:pt x="84" y="208"/>
                  </a:lnTo>
                  <a:lnTo>
                    <a:pt x="104" y="212"/>
                  </a:lnTo>
                  <a:lnTo>
                    <a:pt x="126" y="214"/>
                  </a:lnTo>
                  <a:lnTo>
                    <a:pt x="126" y="214"/>
                  </a:lnTo>
                  <a:lnTo>
                    <a:pt x="140" y="214"/>
                  </a:lnTo>
                  <a:lnTo>
                    <a:pt x="156" y="212"/>
                  </a:lnTo>
                  <a:lnTo>
                    <a:pt x="170" y="208"/>
                  </a:lnTo>
                  <a:lnTo>
                    <a:pt x="184" y="202"/>
                  </a:lnTo>
                  <a:lnTo>
                    <a:pt x="192" y="200"/>
                  </a:lnTo>
                  <a:lnTo>
                    <a:pt x="192" y="200"/>
                  </a:lnTo>
                  <a:lnTo>
                    <a:pt x="196" y="198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202" y="202"/>
                  </a:lnTo>
                  <a:lnTo>
                    <a:pt x="204" y="204"/>
                  </a:lnTo>
                  <a:lnTo>
                    <a:pt x="206" y="208"/>
                  </a:lnTo>
                  <a:lnTo>
                    <a:pt x="206" y="208"/>
                  </a:lnTo>
                  <a:lnTo>
                    <a:pt x="208" y="212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4" y="220"/>
                  </a:lnTo>
                  <a:lnTo>
                    <a:pt x="202" y="222"/>
                  </a:lnTo>
                  <a:lnTo>
                    <a:pt x="194" y="226"/>
                  </a:lnTo>
                  <a:lnTo>
                    <a:pt x="194" y="226"/>
                  </a:lnTo>
                  <a:lnTo>
                    <a:pt x="178" y="230"/>
                  </a:lnTo>
                  <a:lnTo>
                    <a:pt x="160" y="236"/>
                  </a:lnTo>
                  <a:lnTo>
                    <a:pt x="144" y="238"/>
                  </a:lnTo>
                  <a:lnTo>
                    <a:pt x="126" y="238"/>
                  </a:lnTo>
                  <a:lnTo>
                    <a:pt x="126" y="238"/>
                  </a:lnTo>
                  <a:lnTo>
                    <a:pt x="98" y="236"/>
                  </a:lnTo>
                  <a:lnTo>
                    <a:pt x="86" y="234"/>
                  </a:lnTo>
                  <a:lnTo>
                    <a:pt x="74" y="230"/>
                  </a:lnTo>
                  <a:lnTo>
                    <a:pt x="62" y="224"/>
                  </a:lnTo>
                  <a:lnTo>
                    <a:pt x="52" y="218"/>
                  </a:lnTo>
                  <a:lnTo>
                    <a:pt x="42" y="212"/>
                  </a:lnTo>
                  <a:lnTo>
                    <a:pt x="34" y="204"/>
                  </a:lnTo>
                  <a:lnTo>
                    <a:pt x="34" y="204"/>
                  </a:lnTo>
                  <a:lnTo>
                    <a:pt x="18" y="184"/>
                  </a:lnTo>
                  <a:lnTo>
                    <a:pt x="8" y="164"/>
                  </a:lnTo>
                  <a:lnTo>
                    <a:pt x="2" y="14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94"/>
                  </a:lnTo>
                  <a:lnTo>
                    <a:pt x="4" y="84"/>
                  </a:lnTo>
                  <a:lnTo>
                    <a:pt x="8" y="72"/>
                  </a:lnTo>
                  <a:lnTo>
                    <a:pt x="14" y="62"/>
                  </a:lnTo>
                  <a:lnTo>
                    <a:pt x="20" y="52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8"/>
                  </a:lnTo>
                  <a:lnTo>
                    <a:pt x="98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46" y="2"/>
                  </a:lnTo>
                  <a:lnTo>
                    <a:pt x="166" y="8"/>
                  </a:lnTo>
                  <a:lnTo>
                    <a:pt x="186" y="16"/>
                  </a:lnTo>
                  <a:lnTo>
                    <a:pt x="202" y="30"/>
                  </a:lnTo>
                  <a:lnTo>
                    <a:pt x="202" y="30"/>
                  </a:lnTo>
                  <a:lnTo>
                    <a:pt x="218" y="46"/>
                  </a:lnTo>
                  <a:lnTo>
                    <a:pt x="228" y="62"/>
                  </a:lnTo>
                  <a:lnTo>
                    <a:pt x="234" y="82"/>
                  </a:lnTo>
                  <a:lnTo>
                    <a:pt x="236" y="104"/>
                  </a:lnTo>
                  <a:lnTo>
                    <a:pt x="236" y="104"/>
                  </a:lnTo>
                  <a:lnTo>
                    <a:pt x="234" y="120"/>
                  </a:lnTo>
                  <a:lnTo>
                    <a:pt x="232" y="134"/>
                  </a:lnTo>
                  <a:lnTo>
                    <a:pt x="226" y="148"/>
                  </a:lnTo>
                  <a:lnTo>
                    <a:pt x="218" y="16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5" name="Freeform 312"/>
            <p:cNvSpPr>
              <a:spLocks/>
            </p:cNvSpPr>
            <p:nvPr/>
          </p:nvSpPr>
          <p:spPr bwMode="auto">
            <a:xfrm>
              <a:off x="-1603375" y="1298575"/>
              <a:ext cx="1158875" cy="723900"/>
            </a:xfrm>
            <a:custGeom>
              <a:avLst/>
              <a:gdLst/>
              <a:ahLst/>
              <a:cxnLst>
                <a:cxn ang="0">
                  <a:pos x="730" y="0"/>
                </a:cxn>
                <a:cxn ang="0">
                  <a:pos x="730" y="0"/>
                </a:cxn>
                <a:cxn ang="0">
                  <a:pos x="674" y="36"/>
                </a:cxn>
                <a:cxn ang="0">
                  <a:pos x="674" y="256"/>
                </a:cxn>
                <a:cxn ang="0">
                  <a:pos x="478" y="256"/>
                </a:cxn>
                <a:cxn ang="0">
                  <a:pos x="478" y="256"/>
                </a:cxn>
                <a:cxn ang="0">
                  <a:pos x="454" y="270"/>
                </a:cxn>
                <a:cxn ang="0">
                  <a:pos x="426" y="282"/>
                </a:cxn>
                <a:cxn ang="0">
                  <a:pos x="396" y="288"/>
                </a:cxn>
                <a:cxn ang="0">
                  <a:pos x="382" y="290"/>
                </a:cxn>
                <a:cxn ang="0">
                  <a:pos x="366" y="292"/>
                </a:cxn>
                <a:cxn ang="0">
                  <a:pos x="366" y="292"/>
                </a:cxn>
                <a:cxn ang="0">
                  <a:pos x="350" y="290"/>
                </a:cxn>
                <a:cxn ang="0">
                  <a:pos x="334" y="288"/>
                </a:cxn>
                <a:cxn ang="0">
                  <a:pos x="304" y="282"/>
                </a:cxn>
                <a:cxn ang="0">
                  <a:pos x="278" y="270"/>
                </a:cxn>
                <a:cxn ang="0">
                  <a:pos x="252" y="256"/>
                </a:cxn>
                <a:cxn ang="0">
                  <a:pos x="48" y="256"/>
                </a:cxn>
                <a:cxn ang="0">
                  <a:pos x="48" y="30"/>
                </a:cxn>
                <a:cxn ang="0">
                  <a:pos x="0" y="0"/>
                </a:cxn>
                <a:cxn ang="0">
                  <a:pos x="0" y="456"/>
                </a:cxn>
                <a:cxn ang="0">
                  <a:pos x="730" y="456"/>
                </a:cxn>
                <a:cxn ang="0">
                  <a:pos x="730" y="0"/>
                </a:cxn>
              </a:cxnLst>
              <a:rect l="0" t="0" r="r" b="b"/>
              <a:pathLst>
                <a:path w="730" h="456">
                  <a:moveTo>
                    <a:pt x="730" y="0"/>
                  </a:moveTo>
                  <a:lnTo>
                    <a:pt x="730" y="0"/>
                  </a:lnTo>
                  <a:lnTo>
                    <a:pt x="674" y="36"/>
                  </a:lnTo>
                  <a:lnTo>
                    <a:pt x="674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54" y="270"/>
                  </a:lnTo>
                  <a:lnTo>
                    <a:pt x="426" y="282"/>
                  </a:lnTo>
                  <a:lnTo>
                    <a:pt x="396" y="288"/>
                  </a:lnTo>
                  <a:lnTo>
                    <a:pt x="382" y="290"/>
                  </a:lnTo>
                  <a:lnTo>
                    <a:pt x="366" y="292"/>
                  </a:lnTo>
                  <a:lnTo>
                    <a:pt x="366" y="292"/>
                  </a:lnTo>
                  <a:lnTo>
                    <a:pt x="350" y="290"/>
                  </a:lnTo>
                  <a:lnTo>
                    <a:pt x="334" y="288"/>
                  </a:lnTo>
                  <a:lnTo>
                    <a:pt x="304" y="282"/>
                  </a:lnTo>
                  <a:lnTo>
                    <a:pt x="278" y="270"/>
                  </a:lnTo>
                  <a:lnTo>
                    <a:pt x="252" y="256"/>
                  </a:lnTo>
                  <a:lnTo>
                    <a:pt x="48" y="256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0" y="456"/>
                  </a:lnTo>
                  <a:lnTo>
                    <a:pt x="730" y="456"/>
                  </a:lnTo>
                  <a:lnTo>
                    <a:pt x="73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6" name="Freeform 313"/>
            <p:cNvSpPr>
              <a:spLocks noEditPoints="1"/>
            </p:cNvSpPr>
            <p:nvPr/>
          </p:nvSpPr>
          <p:spPr bwMode="auto">
            <a:xfrm>
              <a:off x="-1603375" y="1298575"/>
              <a:ext cx="1158875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8" y="30"/>
                </a:cxn>
                <a:cxn ang="0">
                  <a:pos x="48" y="24"/>
                </a:cxn>
                <a:cxn ang="0">
                  <a:pos x="0" y="0"/>
                </a:cxn>
                <a:cxn ang="0">
                  <a:pos x="730" y="0"/>
                </a:cxn>
                <a:cxn ang="0">
                  <a:pos x="674" y="30"/>
                </a:cxn>
                <a:cxn ang="0">
                  <a:pos x="674" y="36"/>
                </a:cxn>
                <a:cxn ang="0">
                  <a:pos x="730" y="0"/>
                </a:cxn>
              </a:cxnLst>
              <a:rect l="0" t="0" r="r" b="b"/>
              <a:pathLst>
                <a:path w="730" h="36">
                  <a:moveTo>
                    <a:pt x="0" y="0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0" y="0"/>
                  </a:lnTo>
                  <a:close/>
                  <a:moveTo>
                    <a:pt x="730" y="0"/>
                  </a:moveTo>
                  <a:lnTo>
                    <a:pt x="674" y="30"/>
                  </a:lnTo>
                  <a:lnTo>
                    <a:pt x="674" y="36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C8812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7" name="Freeform 314"/>
            <p:cNvSpPr>
              <a:spLocks/>
            </p:cNvSpPr>
            <p:nvPr/>
          </p:nvSpPr>
          <p:spPr bwMode="auto">
            <a:xfrm>
              <a:off x="-1603375" y="1298575"/>
              <a:ext cx="76200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8" y="30"/>
                </a:cxn>
                <a:cxn ang="0">
                  <a:pos x="48" y="24"/>
                </a:cxn>
                <a:cxn ang="0">
                  <a:pos x="0" y="0"/>
                </a:cxn>
              </a:cxnLst>
              <a:rect l="0" t="0" r="r" b="b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58" name="Freeform 315"/>
            <p:cNvSpPr>
              <a:spLocks/>
            </p:cNvSpPr>
            <p:nvPr/>
          </p:nvSpPr>
          <p:spPr bwMode="auto">
            <a:xfrm>
              <a:off x="-533400" y="1298575"/>
              <a:ext cx="88900" cy="5715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56" y="0"/>
                </a:cxn>
              </a:cxnLst>
              <a:rect l="0" t="0" r="r" b="b"/>
              <a:pathLst>
                <a:path w="56" h="36">
                  <a:moveTo>
                    <a:pt x="56" y="0"/>
                  </a:moveTo>
                  <a:lnTo>
                    <a:pt x="0" y="30"/>
                  </a:lnTo>
                  <a:lnTo>
                    <a:pt x="0" y="36"/>
                  </a:lnTo>
                  <a:lnTo>
                    <a:pt x="5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0" name="Freeform 317"/>
            <p:cNvSpPr>
              <a:spLocks/>
            </p:cNvSpPr>
            <p:nvPr/>
          </p:nvSpPr>
          <p:spPr bwMode="auto">
            <a:xfrm>
              <a:off x="-939800" y="1514475"/>
              <a:ext cx="73025" cy="41275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26"/>
                </a:cxn>
                <a:cxn ang="0">
                  <a:pos x="0" y="26"/>
                </a:cxn>
                <a:cxn ang="0">
                  <a:pos x="2" y="26"/>
                </a:cxn>
                <a:cxn ang="0">
                  <a:pos x="2" y="26"/>
                </a:cxn>
                <a:cxn ang="0">
                  <a:pos x="16" y="24"/>
                </a:cxn>
                <a:cxn ang="0">
                  <a:pos x="26" y="20"/>
                </a:cxn>
                <a:cxn ang="0">
                  <a:pos x="38" y="12"/>
                </a:cxn>
                <a:cxn ang="0">
                  <a:pos x="46" y="0"/>
                </a:cxn>
              </a:cxnLst>
              <a:rect l="0" t="0" r="r" b="b"/>
              <a:pathLst>
                <a:path w="46" h="26">
                  <a:moveTo>
                    <a:pt x="46" y="0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6" y="24"/>
                  </a:lnTo>
                  <a:lnTo>
                    <a:pt x="26" y="20"/>
                  </a:lnTo>
                  <a:lnTo>
                    <a:pt x="38" y="12"/>
                  </a:lnTo>
                  <a:lnTo>
                    <a:pt x="4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1" name="Freeform 318"/>
            <p:cNvSpPr>
              <a:spLocks/>
            </p:cNvSpPr>
            <p:nvPr/>
          </p:nvSpPr>
          <p:spPr bwMode="auto">
            <a:xfrm>
              <a:off x="-1203325" y="1504950"/>
              <a:ext cx="323850" cy="130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12"/>
                </a:cxn>
                <a:cxn ang="0">
                  <a:pos x="12" y="24"/>
                </a:cxn>
                <a:cxn ang="0">
                  <a:pos x="20" y="36"/>
                </a:cxn>
                <a:cxn ang="0">
                  <a:pos x="30" y="48"/>
                </a:cxn>
                <a:cxn ang="0">
                  <a:pos x="30" y="48"/>
                </a:cxn>
                <a:cxn ang="0">
                  <a:pos x="38" y="56"/>
                </a:cxn>
                <a:cxn ang="0">
                  <a:pos x="48" y="62"/>
                </a:cxn>
                <a:cxn ang="0">
                  <a:pos x="58" y="68"/>
                </a:cxn>
                <a:cxn ang="0">
                  <a:pos x="70" y="74"/>
                </a:cxn>
                <a:cxn ang="0">
                  <a:pos x="82" y="78"/>
                </a:cxn>
                <a:cxn ang="0">
                  <a:pos x="94" y="80"/>
                </a:cxn>
                <a:cxn ang="0">
                  <a:pos x="122" y="82"/>
                </a:cxn>
                <a:cxn ang="0">
                  <a:pos x="122" y="82"/>
                </a:cxn>
                <a:cxn ang="0">
                  <a:pos x="140" y="82"/>
                </a:cxn>
                <a:cxn ang="0">
                  <a:pos x="156" y="80"/>
                </a:cxn>
                <a:cxn ang="0">
                  <a:pos x="174" y="74"/>
                </a:cxn>
                <a:cxn ang="0">
                  <a:pos x="190" y="70"/>
                </a:cxn>
                <a:cxn ang="0">
                  <a:pos x="198" y="66"/>
                </a:cxn>
                <a:cxn ang="0">
                  <a:pos x="198" y="66"/>
                </a:cxn>
                <a:cxn ang="0">
                  <a:pos x="200" y="64"/>
                </a:cxn>
                <a:cxn ang="0">
                  <a:pos x="202" y="60"/>
                </a:cxn>
                <a:cxn ang="0">
                  <a:pos x="202" y="60"/>
                </a:cxn>
                <a:cxn ang="0">
                  <a:pos x="204" y="56"/>
                </a:cxn>
                <a:cxn ang="0">
                  <a:pos x="202" y="52"/>
                </a:cxn>
                <a:cxn ang="0">
                  <a:pos x="200" y="48"/>
                </a:cxn>
                <a:cxn ang="0">
                  <a:pos x="200" y="48"/>
                </a:cxn>
                <a:cxn ang="0">
                  <a:pos x="198" y="46"/>
                </a:cxn>
                <a:cxn ang="0">
                  <a:pos x="196" y="42"/>
                </a:cxn>
                <a:cxn ang="0">
                  <a:pos x="196" y="42"/>
                </a:cxn>
                <a:cxn ang="0">
                  <a:pos x="192" y="42"/>
                </a:cxn>
                <a:cxn ang="0">
                  <a:pos x="192" y="42"/>
                </a:cxn>
                <a:cxn ang="0">
                  <a:pos x="188" y="44"/>
                </a:cxn>
                <a:cxn ang="0">
                  <a:pos x="180" y="46"/>
                </a:cxn>
                <a:cxn ang="0">
                  <a:pos x="180" y="46"/>
                </a:cxn>
                <a:cxn ang="0">
                  <a:pos x="166" y="52"/>
                </a:cxn>
                <a:cxn ang="0">
                  <a:pos x="152" y="56"/>
                </a:cxn>
                <a:cxn ang="0">
                  <a:pos x="136" y="58"/>
                </a:cxn>
                <a:cxn ang="0">
                  <a:pos x="122" y="58"/>
                </a:cxn>
                <a:cxn ang="0">
                  <a:pos x="122" y="58"/>
                </a:cxn>
                <a:cxn ang="0">
                  <a:pos x="100" y="56"/>
                </a:cxn>
                <a:cxn ang="0">
                  <a:pos x="80" y="52"/>
                </a:cxn>
                <a:cxn ang="0">
                  <a:pos x="62" y="42"/>
                </a:cxn>
                <a:cxn ang="0">
                  <a:pos x="48" y="30"/>
                </a:cxn>
                <a:cxn ang="0">
                  <a:pos x="48" y="30"/>
                </a:cxn>
                <a:cxn ang="0">
                  <a:pos x="40" y="20"/>
                </a:cxn>
                <a:cxn ang="0">
                  <a:pos x="0" y="0"/>
                </a:cxn>
              </a:cxnLst>
              <a:rect l="0" t="0" r="r" b="b"/>
              <a:pathLst>
                <a:path w="204" h="82">
                  <a:moveTo>
                    <a:pt x="0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20" y="36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8" y="56"/>
                  </a:lnTo>
                  <a:lnTo>
                    <a:pt x="48" y="62"/>
                  </a:lnTo>
                  <a:lnTo>
                    <a:pt x="58" y="68"/>
                  </a:lnTo>
                  <a:lnTo>
                    <a:pt x="70" y="74"/>
                  </a:lnTo>
                  <a:lnTo>
                    <a:pt x="82" y="78"/>
                  </a:lnTo>
                  <a:lnTo>
                    <a:pt x="94" y="80"/>
                  </a:lnTo>
                  <a:lnTo>
                    <a:pt x="122" y="82"/>
                  </a:lnTo>
                  <a:lnTo>
                    <a:pt x="122" y="82"/>
                  </a:lnTo>
                  <a:lnTo>
                    <a:pt x="140" y="82"/>
                  </a:lnTo>
                  <a:lnTo>
                    <a:pt x="156" y="80"/>
                  </a:lnTo>
                  <a:lnTo>
                    <a:pt x="174" y="74"/>
                  </a:lnTo>
                  <a:lnTo>
                    <a:pt x="190" y="70"/>
                  </a:lnTo>
                  <a:lnTo>
                    <a:pt x="198" y="66"/>
                  </a:lnTo>
                  <a:lnTo>
                    <a:pt x="198" y="66"/>
                  </a:lnTo>
                  <a:lnTo>
                    <a:pt x="200" y="6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4" y="56"/>
                  </a:lnTo>
                  <a:lnTo>
                    <a:pt x="202" y="52"/>
                  </a:lnTo>
                  <a:lnTo>
                    <a:pt x="200" y="48"/>
                  </a:lnTo>
                  <a:lnTo>
                    <a:pt x="200" y="48"/>
                  </a:lnTo>
                  <a:lnTo>
                    <a:pt x="198" y="46"/>
                  </a:lnTo>
                  <a:lnTo>
                    <a:pt x="196" y="42"/>
                  </a:lnTo>
                  <a:lnTo>
                    <a:pt x="196" y="42"/>
                  </a:lnTo>
                  <a:lnTo>
                    <a:pt x="192" y="42"/>
                  </a:lnTo>
                  <a:lnTo>
                    <a:pt x="192" y="42"/>
                  </a:lnTo>
                  <a:lnTo>
                    <a:pt x="188" y="44"/>
                  </a:lnTo>
                  <a:lnTo>
                    <a:pt x="180" y="46"/>
                  </a:lnTo>
                  <a:lnTo>
                    <a:pt x="180" y="46"/>
                  </a:lnTo>
                  <a:lnTo>
                    <a:pt x="166" y="52"/>
                  </a:lnTo>
                  <a:lnTo>
                    <a:pt x="152" y="56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22" y="58"/>
                  </a:lnTo>
                  <a:lnTo>
                    <a:pt x="100" y="56"/>
                  </a:lnTo>
                  <a:lnTo>
                    <a:pt x="80" y="52"/>
                  </a:lnTo>
                  <a:lnTo>
                    <a:pt x="62" y="42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0" y="2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2" name="Freeform 319"/>
            <p:cNvSpPr>
              <a:spLocks/>
            </p:cNvSpPr>
            <p:nvPr/>
          </p:nvSpPr>
          <p:spPr bwMode="auto">
            <a:xfrm>
              <a:off x="-844550" y="1346200"/>
              <a:ext cx="311150" cy="358775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86" y="56"/>
                </a:cxn>
                <a:cxn ang="0">
                  <a:pos x="86" y="56"/>
                </a:cxn>
                <a:cxn ang="0">
                  <a:pos x="86" y="64"/>
                </a:cxn>
                <a:cxn ang="0">
                  <a:pos x="86" y="64"/>
                </a:cxn>
                <a:cxn ang="0">
                  <a:pos x="84" y="88"/>
                </a:cxn>
                <a:cxn ang="0">
                  <a:pos x="80" y="112"/>
                </a:cxn>
                <a:cxn ang="0">
                  <a:pos x="72" y="134"/>
                </a:cxn>
                <a:cxn ang="0">
                  <a:pos x="62" y="156"/>
                </a:cxn>
                <a:cxn ang="0">
                  <a:pos x="50" y="176"/>
                </a:cxn>
                <a:cxn ang="0">
                  <a:pos x="36" y="194"/>
                </a:cxn>
                <a:cxn ang="0">
                  <a:pos x="20" y="212"/>
                </a:cxn>
                <a:cxn ang="0">
                  <a:pos x="0" y="226"/>
                </a:cxn>
                <a:cxn ang="0">
                  <a:pos x="196" y="226"/>
                </a:cxn>
                <a:cxn ang="0">
                  <a:pos x="196" y="6"/>
                </a:cxn>
                <a:cxn ang="0">
                  <a:pos x="196" y="0"/>
                </a:cxn>
              </a:cxnLst>
              <a:rect l="0" t="0" r="r" b="b"/>
              <a:pathLst>
                <a:path w="196" h="226">
                  <a:moveTo>
                    <a:pt x="196" y="0"/>
                  </a:moveTo>
                  <a:lnTo>
                    <a:pt x="86" y="56"/>
                  </a:lnTo>
                  <a:lnTo>
                    <a:pt x="86" y="5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4" y="88"/>
                  </a:lnTo>
                  <a:lnTo>
                    <a:pt x="80" y="112"/>
                  </a:lnTo>
                  <a:lnTo>
                    <a:pt x="72" y="134"/>
                  </a:lnTo>
                  <a:lnTo>
                    <a:pt x="62" y="156"/>
                  </a:lnTo>
                  <a:lnTo>
                    <a:pt x="50" y="176"/>
                  </a:lnTo>
                  <a:lnTo>
                    <a:pt x="36" y="194"/>
                  </a:lnTo>
                  <a:lnTo>
                    <a:pt x="20" y="212"/>
                  </a:lnTo>
                  <a:lnTo>
                    <a:pt x="0" y="226"/>
                  </a:lnTo>
                  <a:lnTo>
                    <a:pt x="196" y="226"/>
                  </a:lnTo>
                  <a:lnTo>
                    <a:pt x="196" y="6"/>
                  </a:lnTo>
                  <a:lnTo>
                    <a:pt x="19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3" name="Freeform 320"/>
            <p:cNvSpPr>
              <a:spLocks/>
            </p:cNvSpPr>
            <p:nvPr/>
          </p:nvSpPr>
          <p:spPr bwMode="auto">
            <a:xfrm>
              <a:off x="-1527175" y="1336675"/>
              <a:ext cx="323850" cy="368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32"/>
                </a:cxn>
                <a:cxn ang="0">
                  <a:pos x="204" y="232"/>
                </a:cxn>
                <a:cxn ang="0">
                  <a:pos x="204" y="232"/>
                </a:cxn>
                <a:cxn ang="0">
                  <a:pos x="186" y="218"/>
                </a:cxn>
                <a:cxn ang="0">
                  <a:pos x="170" y="200"/>
                </a:cxn>
                <a:cxn ang="0">
                  <a:pos x="154" y="182"/>
                </a:cxn>
                <a:cxn ang="0">
                  <a:pos x="142" y="162"/>
                </a:cxn>
                <a:cxn ang="0">
                  <a:pos x="132" y="140"/>
                </a:cxn>
                <a:cxn ang="0">
                  <a:pos x="126" y="118"/>
                </a:cxn>
                <a:cxn ang="0">
                  <a:pos x="120" y="94"/>
                </a:cxn>
                <a:cxn ang="0">
                  <a:pos x="120" y="70"/>
                </a:cxn>
                <a:cxn ang="0">
                  <a:pos x="120" y="70"/>
                </a:cxn>
                <a:cxn ang="0">
                  <a:pos x="120" y="62"/>
                </a:cxn>
                <a:cxn ang="0">
                  <a:pos x="0" y="0"/>
                </a:cxn>
              </a:cxnLst>
              <a:rect l="0" t="0" r="r" b="b"/>
              <a:pathLst>
                <a:path w="204" h="232">
                  <a:moveTo>
                    <a:pt x="0" y="0"/>
                  </a:moveTo>
                  <a:lnTo>
                    <a:pt x="0" y="6"/>
                  </a:lnTo>
                  <a:lnTo>
                    <a:pt x="0" y="232"/>
                  </a:lnTo>
                  <a:lnTo>
                    <a:pt x="204" y="232"/>
                  </a:lnTo>
                  <a:lnTo>
                    <a:pt x="204" y="232"/>
                  </a:lnTo>
                  <a:lnTo>
                    <a:pt x="186" y="218"/>
                  </a:lnTo>
                  <a:lnTo>
                    <a:pt x="170" y="200"/>
                  </a:lnTo>
                  <a:lnTo>
                    <a:pt x="154" y="182"/>
                  </a:lnTo>
                  <a:lnTo>
                    <a:pt x="142" y="162"/>
                  </a:lnTo>
                  <a:lnTo>
                    <a:pt x="132" y="140"/>
                  </a:lnTo>
                  <a:lnTo>
                    <a:pt x="126" y="118"/>
                  </a:lnTo>
                  <a:lnTo>
                    <a:pt x="120" y="94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0" y="6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65" name="Freeform 322"/>
            <p:cNvSpPr>
              <a:spLocks/>
            </p:cNvSpPr>
            <p:nvPr/>
          </p:nvSpPr>
          <p:spPr bwMode="auto">
            <a:xfrm>
              <a:off x="-1336675" y="1435100"/>
              <a:ext cx="628650" cy="327025"/>
            </a:xfrm>
            <a:custGeom>
              <a:avLst/>
              <a:gdLst/>
              <a:ahLst/>
              <a:cxnLst>
                <a:cxn ang="0">
                  <a:pos x="296" y="50"/>
                </a:cxn>
                <a:cxn ang="0">
                  <a:pos x="288" y="62"/>
                </a:cxn>
                <a:cxn ang="0">
                  <a:pos x="266" y="74"/>
                </a:cxn>
                <a:cxn ang="0">
                  <a:pos x="252" y="76"/>
                </a:cxn>
                <a:cxn ang="0">
                  <a:pos x="198" y="102"/>
                </a:cxn>
                <a:cxn ang="0">
                  <a:pos x="124" y="64"/>
                </a:cxn>
                <a:cxn ang="0">
                  <a:pos x="132" y="74"/>
                </a:cxn>
                <a:cxn ang="0">
                  <a:pos x="164" y="96"/>
                </a:cxn>
                <a:cxn ang="0">
                  <a:pos x="206" y="102"/>
                </a:cxn>
                <a:cxn ang="0">
                  <a:pos x="220" y="102"/>
                </a:cxn>
                <a:cxn ang="0">
                  <a:pos x="250" y="96"/>
                </a:cxn>
                <a:cxn ang="0">
                  <a:pos x="272" y="88"/>
                </a:cxn>
                <a:cxn ang="0">
                  <a:pos x="276" y="86"/>
                </a:cxn>
                <a:cxn ang="0">
                  <a:pos x="280" y="86"/>
                </a:cxn>
                <a:cxn ang="0">
                  <a:pos x="282" y="90"/>
                </a:cxn>
                <a:cxn ang="0">
                  <a:pos x="286" y="96"/>
                </a:cxn>
                <a:cxn ang="0">
                  <a:pos x="288" y="100"/>
                </a:cxn>
                <a:cxn ang="0">
                  <a:pos x="286" y="104"/>
                </a:cxn>
                <a:cxn ang="0">
                  <a:pos x="282" y="110"/>
                </a:cxn>
                <a:cxn ang="0">
                  <a:pos x="274" y="114"/>
                </a:cxn>
                <a:cxn ang="0">
                  <a:pos x="240" y="124"/>
                </a:cxn>
                <a:cxn ang="0">
                  <a:pos x="206" y="126"/>
                </a:cxn>
                <a:cxn ang="0">
                  <a:pos x="178" y="124"/>
                </a:cxn>
                <a:cxn ang="0">
                  <a:pos x="154" y="118"/>
                </a:cxn>
                <a:cxn ang="0">
                  <a:pos x="132" y="106"/>
                </a:cxn>
                <a:cxn ang="0">
                  <a:pos x="114" y="92"/>
                </a:cxn>
                <a:cxn ang="0">
                  <a:pos x="104" y="80"/>
                </a:cxn>
                <a:cxn ang="0">
                  <a:pos x="90" y="56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32"/>
                </a:cxn>
                <a:cxn ang="0">
                  <a:pos x="12" y="78"/>
                </a:cxn>
                <a:cxn ang="0">
                  <a:pos x="34" y="120"/>
                </a:cxn>
                <a:cxn ang="0">
                  <a:pos x="66" y="156"/>
                </a:cxn>
                <a:cxn ang="0">
                  <a:pos x="84" y="170"/>
                </a:cxn>
                <a:cxn ang="0">
                  <a:pos x="136" y="196"/>
                </a:cxn>
                <a:cxn ang="0">
                  <a:pos x="182" y="204"/>
                </a:cxn>
                <a:cxn ang="0">
                  <a:pos x="198" y="206"/>
                </a:cxn>
                <a:cxn ang="0">
                  <a:pos x="228" y="202"/>
                </a:cxn>
                <a:cxn ang="0">
                  <a:pos x="286" y="184"/>
                </a:cxn>
                <a:cxn ang="0">
                  <a:pos x="310" y="170"/>
                </a:cxn>
                <a:cxn ang="0">
                  <a:pos x="346" y="138"/>
                </a:cxn>
                <a:cxn ang="0">
                  <a:pos x="372" y="100"/>
                </a:cxn>
                <a:cxn ang="0">
                  <a:pos x="390" y="56"/>
                </a:cxn>
                <a:cxn ang="0">
                  <a:pos x="396" y="8"/>
                </a:cxn>
                <a:cxn ang="0">
                  <a:pos x="396" y="0"/>
                </a:cxn>
              </a:cxnLst>
              <a:rect l="0" t="0" r="r" b="b"/>
              <a:pathLst>
                <a:path w="396" h="206">
                  <a:moveTo>
                    <a:pt x="396" y="0"/>
                  </a:moveTo>
                  <a:lnTo>
                    <a:pt x="296" y="50"/>
                  </a:lnTo>
                  <a:lnTo>
                    <a:pt x="296" y="50"/>
                  </a:lnTo>
                  <a:lnTo>
                    <a:pt x="288" y="62"/>
                  </a:lnTo>
                  <a:lnTo>
                    <a:pt x="276" y="70"/>
                  </a:lnTo>
                  <a:lnTo>
                    <a:pt x="266" y="74"/>
                  </a:lnTo>
                  <a:lnTo>
                    <a:pt x="252" y="76"/>
                  </a:lnTo>
                  <a:lnTo>
                    <a:pt x="252" y="76"/>
                  </a:lnTo>
                  <a:lnTo>
                    <a:pt x="250" y="76"/>
                  </a:lnTo>
                  <a:lnTo>
                    <a:pt x="198" y="102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46" y="86"/>
                  </a:lnTo>
                  <a:lnTo>
                    <a:pt x="164" y="96"/>
                  </a:lnTo>
                  <a:lnTo>
                    <a:pt x="184" y="100"/>
                  </a:lnTo>
                  <a:lnTo>
                    <a:pt x="206" y="102"/>
                  </a:lnTo>
                  <a:lnTo>
                    <a:pt x="206" y="102"/>
                  </a:lnTo>
                  <a:lnTo>
                    <a:pt x="220" y="102"/>
                  </a:lnTo>
                  <a:lnTo>
                    <a:pt x="236" y="100"/>
                  </a:lnTo>
                  <a:lnTo>
                    <a:pt x="250" y="96"/>
                  </a:lnTo>
                  <a:lnTo>
                    <a:pt x="264" y="90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76" y="86"/>
                  </a:lnTo>
                  <a:lnTo>
                    <a:pt x="276" y="86"/>
                  </a:lnTo>
                  <a:lnTo>
                    <a:pt x="280" y="86"/>
                  </a:lnTo>
                  <a:lnTo>
                    <a:pt x="280" y="86"/>
                  </a:lnTo>
                  <a:lnTo>
                    <a:pt x="282" y="90"/>
                  </a:lnTo>
                  <a:lnTo>
                    <a:pt x="284" y="92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8" y="100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4" y="108"/>
                  </a:lnTo>
                  <a:lnTo>
                    <a:pt x="282" y="110"/>
                  </a:lnTo>
                  <a:lnTo>
                    <a:pt x="274" y="114"/>
                  </a:lnTo>
                  <a:lnTo>
                    <a:pt x="274" y="114"/>
                  </a:lnTo>
                  <a:lnTo>
                    <a:pt x="258" y="118"/>
                  </a:lnTo>
                  <a:lnTo>
                    <a:pt x="240" y="124"/>
                  </a:lnTo>
                  <a:lnTo>
                    <a:pt x="224" y="126"/>
                  </a:lnTo>
                  <a:lnTo>
                    <a:pt x="206" y="126"/>
                  </a:lnTo>
                  <a:lnTo>
                    <a:pt x="206" y="126"/>
                  </a:lnTo>
                  <a:lnTo>
                    <a:pt x="178" y="124"/>
                  </a:lnTo>
                  <a:lnTo>
                    <a:pt x="166" y="122"/>
                  </a:lnTo>
                  <a:lnTo>
                    <a:pt x="154" y="118"/>
                  </a:lnTo>
                  <a:lnTo>
                    <a:pt x="142" y="112"/>
                  </a:lnTo>
                  <a:lnTo>
                    <a:pt x="132" y="106"/>
                  </a:lnTo>
                  <a:lnTo>
                    <a:pt x="122" y="100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04" y="80"/>
                  </a:lnTo>
                  <a:lnTo>
                    <a:pt x="96" y="68"/>
                  </a:lnTo>
                  <a:lnTo>
                    <a:pt x="90" y="56"/>
                  </a:lnTo>
                  <a:lnTo>
                    <a:pt x="84" y="4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2"/>
                  </a:lnTo>
                  <a:lnTo>
                    <a:pt x="6" y="56"/>
                  </a:lnTo>
                  <a:lnTo>
                    <a:pt x="12" y="78"/>
                  </a:lnTo>
                  <a:lnTo>
                    <a:pt x="22" y="100"/>
                  </a:lnTo>
                  <a:lnTo>
                    <a:pt x="34" y="120"/>
                  </a:lnTo>
                  <a:lnTo>
                    <a:pt x="50" y="138"/>
                  </a:lnTo>
                  <a:lnTo>
                    <a:pt x="66" y="156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110" y="184"/>
                  </a:lnTo>
                  <a:lnTo>
                    <a:pt x="136" y="196"/>
                  </a:lnTo>
                  <a:lnTo>
                    <a:pt x="166" y="202"/>
                  </a:lnTo>
                  <a:lnTo>
                    <a:pt x="182" y="204"/>
                  </a:lnTo>
                  <a:lnTo>
                    <a:pt x="198" y="206"/>
                  </a:lnTo>
                  <a:lnTo>
                    <a:pt x="198" y="206"/>
                  </a:lnTo>
                  <a:lnTo>
                    <a:pt x="214" y="204"/>
                  </a:lnTo>
                  <a:lnTo>
                    <a:pt x="228" y="202"/>
                  </a:lnTo>
                  <a:lnTo>
                    <a:pt x="258" y="196"/>
                  </a:lnTo>
                  <a:lnTo>
                    <a:pt x="286" y="184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30" y="156"/>
                  </a:lnTo>
                  <a:lnTo>
                    <a:pt x="346" y="138"/>
                  </a:lnTo>
                  <a:lnTo>
                    <a:pt x="360" y="120"/>
                  </a:lnTo>
                  <a:lnTo>
                    <a:pt x="372" y="100"/>
                  </a:lnTo>
                  <a:lnTo>
                    <a:pt x="382" y="78"/>
                  </a:lnTo>
                  <a:lnTo>
                    <a:pt x="390" y="56"/>
                  </a:lnTo>
                  <a:lnTo>
                    <a:pt x="394" y="32"/>
                  </a:lnTo>
                  <a:lnTo>
                    <a:pt x="396" y="8"/>
                  </a:lnTo>
                  <a:lnTo>
                    <a:pt x="396" y="8"/>
                  </a:lnTo>
                  <a:lnTo>
                    <a:pt x="39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43" name="그룹 49"/>
          <p:cNvGrpSpPr/>
          <p:nvPr/>
        </p:nvGrpSpPr>
        <p:grpSpPr>
          <a:xfrm>
            <a:off x="5579793" y="5130378"/>
            <a:ext cx="828858" cy="805669"/>
            <a:chOff x="9383713" y="1755775"/>
            <a:chExt cx="876300" cy="1158875"/>
          </a:xfrm>
        </p:grpSpPr>
        <p:sp>
          <p:nvSpPr>
            <p:cNvPr id="117" name="Freeform 247"/>
            <p:cNvSpPr>
              <a:spLocks/>
            </p:cNvSpPr>
            <p:nvPr/>
          </p:nvSpPr>
          <p:spPr bwMode="auto">
            <a:xfrm>
              <a:off x="9421813" y="2016125"/>
              <a:ext cx="803275" cy="898525"/>
            </a:xfrm>
            <a:custGeom>
              <a:avLst/>
              <a:gdLst/>
              <a:ahLst/>
              <a:cxnLst>
                <a:cxn ang="0">
                  <a:pos x="478" y="508"/>
                </a:cxn>
                <a:cxn ang="0">
                  <a:pos x="478" y="508"/>
                </a:cxn>
                <a:cxn ang="0">
                  <a:pos x="476" y="520"/>
                </a:cxn>
                <a:cxn ang="0">
                  <a:pos x="472" y="530"/>
                </a:cxn>
                <a:cxn ang="0">
                  <a:pos x="466" y="540"/>
                </a:cxn>
                <a:cxn ang="0">
                  <a:pos x="458" y="550"/>
                </a:cxn>
                <a:cxn ang="0">
                  <a:pos x="458" y="550"/>
                </a:cxn>
                <a:cxn ang="0">
                  <a:pos x="450" y="556"/>
                </a:cxn>
                <a:cxn ang="0">
                  <a:pos x="438" y="562"/>
                </a:cxn>
                <a:cxn ang="0">
                  <a:pos x="428" y="564"/>
                </a:cxn>
                <a:cxn ang="0">
                  <a:pos x="416" y="566"/>
                </a:cxn>
                <a:cxn ang="0">
                  <a:pos x="88" y="566"/>
                </a:cxn>
                <a:cxn ang="0">
                  <a:pos x="88" y="566"/>
                </a:cxn>
                <a:cxn ang="0">
                  <a:pos x="78" y="564"/>
                </a:cxn>
                <a:cxn ang="0">
                  <a:pos x="66" y="562"/>
                </a:cxn>
                <a:cxn ang="0">
                  <a:pos x="56" y="556"/>
                </a:cxn>
                <a:cxn ang="0">
                  <a:pos x="46" y="550"/>
                </a:cxn>
                <a:cxn ang="0">
                  <a:pos x="46" y="550"/>
                </a:cxn>
                <a:cxn ang="0">
                  <a:pos x="38" y="540"/>
                </a:cxn>
                <a:cxn ang="0">
                  <a:pos x="32" y="530"/>
                </a:cxn>
                <a:cxn ang="0">
                  <a:pos x="30" y="520"/>
                </a:cxn>
                <a:cxn ang="0">
                  <a:pos x="28" y="508"/>
                </a:cxn>
                <a:cxn ang="0">
                  <a:pos x="0" y="0"/>
                </a:cxn>
                <a:cxn ang="0">
                  <a:pos x="506" y="0"/>
                </a:cxn>
                <a:cxn ang="0">
                  <a:pos x="478" y="508"/>
                </a:cxn>
              </a:cxnLst>
              <a:rect l="0" t="0" r="r" b="b"/>
              <a:pathLst>
                <a:path w="506" h="566">
                  <a:moveTo>
                    <a:pt x="478" y="508"/>
                  </a:moveTo>
                  <a:lnTo>
                    <a:pt x="478" y="508"/>
                  </a:lnTo>
                  <a:lnTo>
                    <a:pt x="476" y="520"/>
                  </a:lnTo>
                  <a:lnTo>
                    <a:pt x="472" y="530"/>
                  </a:lnTo>
                  <a:lnTo>
                    <a:pt x="466" y="540"/>
                  </a:lnTo>
                  <a:lnTo>
                    <a:pt x="458" y="550"/>
                  </a:lnTo>
                  <a:lnTo>
                    <a:pt x="458" y="550"/>
                  </a:lnTo>
                  <a:lnTo>
                    <a:pt x="450" y="556"/>
                  </a:lnTo>
                  <a:lnTo>
                    <a:pt x="438" y="562"/>
                  </a:lnTo>
                  <a:lnTo>
                    <a:pt x="428" y="564"/>
                  </a:lnTo>
                  <a:lnTo>
                    <a:pt x="416" y="566"/>
                  </a:lnTo>
                  <a:lnTo>
                    <a:pt x="88" y="566"/>
                  </a:lnTo>
                  <a:lnTo>
                    <a:pt x="88" y="566"/>
                  </a:lnTo>
                  <a:lnTo>
                    <a:pt x="78" y="564"/>
                  </a:lnTo>
                  <a:lnTo>
                    <a:pt x="66" y="562"/>
                  </a:lnTo>
                  <a:lnTo>
                    <a:pt x="56" y="556"/>
                  </a:lnTo>
                  <a:lnTo>
                    <a:pt x="46" y="550"/>
                  </a:lnTo>
                  <a:lnTo>
                    <a:pt x="46" y="550"/>
                  </a:lnTo>
                  <a:lnTo>
                    <a:pt x="38" y="540"/>
                  </a:lnTo>
                  <a:lnTo>
                    <a:pt x="32" y="530"/>
                  </a:lnTo>
                  <a:lnTo>
                    <a:pt x="30" y="520"/>
                  </a:lnTo>
                  <a:lnTo>
                    <a:pt x="28" y="508"/>
                  </a:lnTo>
                  <a:lnTo>
                    <a:pt x="0" y="0"/>
                  </a:lnTo>
                  <a:lnTo>
                    <a:pt x="506" y="0"/>
                  </a:lnTo>
                  <a:lnTo>
                    <a:pt x="478" y="50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1" name="Freeform 251"/>
            <p:cNvSpPr>
              <a:spLocks/>
            </p:cNvSpPr>
            <p:nvPr/>
          </p:nvSpPr>
          <p:spPr bwMode="auto">
            <a:xfrm>
              <a:off x="9713913" y="2085975"/>
              <a:ext cx="66675" cy="704850"/>
            </a:xfrm>
            <a:custGeom>
              <a:avLst/>
              <a:gdLst/>
              <a:ahLst/>
              <a:cxnLst>
                <a:cxn ang="0">
                  <a:pos x="24" y="444"/>
                </a:cxn>
                <a:cxn ang="0">
                  <a:pos x="24" y="444"/>
                </a:cxn>
                <a:cxn ang="0">
                  <a:pos x="16" y="442"/>
                </a:cxn>
                <a:cxn ang="0">
                  <a:pos x="10" y="440"/>
                </a:cxn>
                <a:cxn ang="0">
                  <a:pos x="6" y="434"/>
                </a:cxn>
                <a:cxn ang="0">
                  <a:pos x="4" y="4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8" y="18"/>
                </a:cxn>
                <a:cxn ang="0">
                  <a:pos x="42" y="426"/>
                </a:cxn>
                <a:cxn ang="0">
                  <a:pos x="42" y="426"/>
                </a:cxn>
                <a:cxn ang="0">
                  <a:pos x="40" y="432"/>
                </a:cxn>
                <a:cxn ang="0">
                  <a:pos x="36" y="438"/>
                </a:cxn>
                <a:cxn ang="0">
                  <a:pos x="30" y="442"/>
                </a:cxn>
                <a:cxn ang="0">
                  <a:pos x="24" y="444"/>
                </a:cxn>
                <a:cxn ang="0">
                  <a:pos x="24" y="444"/>
                </a:cxn>
              </a:cxnLst>
              <a:rect l="0" t="0" r="r" b="b"/>
              <a:pathLst>
                <a:path w="42" h="444">
                  <a:moveTo>
                    <a:pt x="24" y="444"/>
                  </a:moveTo>
                  <a:lnTo>
                    <a:pt x="24" y="444"/>
                  </a:lnTo>
                  <a:lnTo>
                    <a:pt x="16" y="442"/>
                  </a:lnTo>
                  <a:lnTo>
                    <a:pt x="10" y="440"/>
                  </a:lnTo>
                  <a:lnTo>
                    <a:pt x="6" y="434"/>
                  </a:lnTo>
                  <a:lnTo>
                    <a:pt x="4" y="4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42" y="426"/>
                  </a:lnTo>
                  <a:lnTo>
                    <a:pt x="42" y="426"/>
                  </a:lnTo>
                  <a:lnTo>
                    <a:pt x="40" y="432"/>
                  </a:lnTo>
                  <a:lnTo>
                    <a:pt x="36" y="438"/>
                  </a:lnTo>
                  <a:lnTo>
                    <a:pt x="30" y="442"/>
                  </a:lnTo>
                  <a:lnTo>
                    <a:pt x="24" y="444"/>
                  </a:lnTo>
                  <a:lnTo>
                    <a:pt x="24" y="4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3" name="Freeform 253"/>
            <p:cNvSpPr>
              <a:spLocks/>
            </p:cNvSpPr>
            <p:nvPr/>
          </p:nvSpPr>
          <p:spPr bwMode="auto">
            <a:xfrm>
              <a:off x="9555163" y="2085975"/>
              <a:ext cx="79375" cy="704850"/>
            </a:xfrm>
            <a:custGeom>
              <a:avLst/>
              <a:gdLst/>
              <a:ahLst/>
              <a:cxnLst>
                <a:cxn ang="0">
                  <a:pos x="32" y="444"/>
                </a:cxn>
                <a:cxn ang="0">
                  <a:pos x="32" y="444"/>
                </a:cxn>
                <a:cxn ang="0">
                  <a:pos x="26" y="442"/>
                </a:cxn>
                <a:cxn ang="0">
                  <a:pos x="20" y="440"/>
                </a:cxn>
                <a:cxn ang="0">
                  <a:pos x="16" y="434"/>
                </a:cxn>
                <a:cxn ang="0">
                  <a:pos x="14" y="4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0"/>
                </a:cxn>
                <a:cxn ang="0">
                  <a:pos x="38" y="18"/>
                </a:cxn>
                <a:cxn ang="0">
                  <a:pos x="50" y="426"/>
                </a:cxn>
                <a:cxn ang="0">
                  <a:pos x="50" y="426"/>
                </a:cxn>
                <a:cxn ang="0">
                  <a:pos x="50" y="432"/>
                </a:cxn>
                <a:cxn ang="0">
                  <a:pos x="46" y="438"/>
                </a:cxn>
                <a:cxn ang="0">
                  <a:pos x="40" y="442"/>
                </a:cxn>
                <a:cxn ang="0">
                  <a:pos x="32" y="444"/>
                </a:cxn>
                <a:cxn ang="0">
                  <a:pos x="32" y="444"/>
                </a:cxn>
              </a:cxnLst>
              <a:rect l="0" t="0" r="r" b="b"/>
              <a:pathLst>
                <a:path w="50" h="444">
                  <a:moveTo>
                    <a:pt x="32" y="444"/>
                  </a:moveTo>
                  <a:lnTo>
                    <a:pt x="32" y="444"/>
                  </a:lnTo>
                  <a:lnTo>
                    <a:pt x="26" y="442"/>
                  </a:lnTo>
                  <a:lnTo>
                    <a:pt x="20" y="440"/>
                  </a:lnTo>
                  <a:lnTo>
                    <a:pt x="16" y="434"/>
                  </a:lnTo>
                  <a:lnTo>
                    <a:pt x="14" y="4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50" y="426"/>
                  </a:lnTo>
                  <a:lnTo>
                    <a:pt x="50" y="426"/>
                  </a:lnTo>
                  <a:lnTo>
                    <a:pt x="50" y="432"/>
                  </a:lnTo>
                  <a:lnTo>
                    <a:pt x="46" y="438"/>
                  </a:lnTo>
                  <a:lnTo>
                    <a:pt x="40" y="442"/>
                  </a:lnTo>
                  <a:lnTo>
                    <a:pt x="32" y="444"/>
                  </a:lnTo>
                  <a:lnTo>
                    <a:pt x="32" y="4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5" name="Freeform 255"/>
            <p:cNvSpPr>
              <a:spLocks/>
            </p:cNvSpPr>
            <p:nvPr/>
          </p:nvSpPr>
          <p:spPr bwMode="auto">
            <a:xfrm>
              <a:off x="9383713" y="1870075"/>
              <a:ext cx="876300" cy="146050"/>
            </a:xfrm>
            <a:custGeom>
              <a:avLst/>
              <a:gdLst/>
              <a:ahLst/>
              <a:cxnLst>
                <a:cxn ang="0">
                  <a:pos x="552" y="30"/>
                </a:cxn>
                <a:cxn ang="0">
                  <a:pos x="552" y="30"/>
                </a:cxn>
                <a:cxn ang="0">
                  <a:pos x="550" y="18"/>
                </a:cxn>
                <a:cxn ang="0">
                  <a:pos x="548" y="14"/>
                </a:cxn>
                <a:cxn ang="0">
                  <a:pos x="544" y="8"/>
                </a:cxn>
                <a:cxn ang="0">
                  <a:pos x="544" y="8"/>
                </a:cxn>
                <a:cxn ang="0">
                  <a:pos x="538" y="4"/>
                </a:cxn>
                <a:cxn ang="0">
                  <a:pos x="534" y="2"/>
                </a:cxn>
                <a:cxn ang="0">
                  <a:pos x="52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6" y="14"/>
                </a:cxn>
                <a:cxn ang="0">
                  <a:pos x="4" y="18"/>
                </a:cxn>
                <a:cxn ang="0">
                  <a:pos x="0" y="30"/>
                </a:cxn>
                <a:cxn ang="0">
                  <a:pos x="0" y="92"/>
                </a:cxn>
                <a:cxn ang="0">
                  <a:pos x="552" y="92"/>
                </a:cxn>
                <a:cxn ang="0">
                  <a:pos x="552" y="30"/>
                </a:cxn>
              </a:cxnLst>
              <a:rect l="0" t="0" r="r" b="b"/>
              <a:pathLst>
                <a:path w="552" h="92">
                  <a:moveTo>
                    <a:pt x="552" y="30"/>
                  </a:moveTo>
                  <a:lnTo>
                    <a:pt x="552" y="30"/>
                  </a:lnTo>
                  <a:lnTo>
                    <a:pt x="550" y="18"/>
                  </a:lnTo>
                  <a:lnTo>
                    <a:pt x="548" y="14"/>
                  </a:lnTo>
                  <a:lnTo>
                    <a:pt x="544" y="8"/>
                  </a:lnTo>
                  <a:lnTo>
                    <a:pt x="544" y="8"/>
                  </a:lnTo>
                  <a:lnTo>
                    <a:pt x="538" y="4"/>
                  </a:lnTo>
                  <a:lnTo>
                    <a:pt x="534" y="2"/>
                  </a:lnTo>
                  <a:lnTo>
                    <a:pt x="52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0" y="30"/>
                  </a:lnTo>
                  <a:lnTo>
                    <a:pt x="0" y="92"/>
                  </a:lnTo>
                  <a:lnTo>
                    <a:pt x="552" y="92"/>
                  </a:lnTo>
                  <a:lnTo>
                    <a:pt x="552" y="3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7" name="Freeform 257"/>
            <p:cNvSpPr>
              <a:spLocks/>
            </p:cNvSpPr>
            <p:nvPr/>
          </p:nvSpPr>
          <p:spPr bwMode="auto">
            <a:xfrm>
              <a:off x="9675813" y="1755775"/>
              <a:ext cx="292100" cy="114300"/>
            </a:xfrm>
            <a:custGeom>
              <a:avLst/>
              <a:gdLst/>
              <a:ahLst/>
              <a:cxnLst>
                <a:cxn ang="0">
                  <a:pos x="184" y="72"/>
                </a:cxn>
                <a:cxn ang="0">
                  <a:pos x="150" y="72"/>
                </a:cxn>
                <a:cxn ang="0">
                  <a:pos x="150" y="34"/>
                </a:cxn>
                <a:cxn ang="0">
                  <a:pos x="34" y="34"/>
                </a:cxn>
                <a:cxn ang="0">
                  <a:pos x="34" y="72"/>
                </a:cxn>
                <a:cxn ang="0">
                  <a:pos x="0" y="72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26"/>
                </a:cxn>
                <a:cxn ang="0">
                  <a:pos x="4" y="20"/>
                </a:cxn>
                <a:cxn ang="0">
                  <a:pos x="6" y="14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6" y="0"/>
                </a:cxn>
                <a:cxn ang="0">
                  <a:pos x="32" y="0"/>
                </a:cxn>
                <a:cxn ang="0">
                  <a:pos x="152" y="0"/>
                </a:cxn>
                <a:cxn ang="0">
                  <a:pos x="152" y="0"/>
                </a:cxn>
                <a:cxn ang="0">
                  <a:pos x="158" y="0"/>
                </a:cxn>
                <a:cxn ang="0">
                  <a:pos x="164" y="2"/>
                </a:cxn>
                <a:cxn ang="0">
                  <a:pos x="170" y="4"/>
                </a:cxn>
                <a:cxn ang="0">
                  <a:pos x="176" y="8"/>
                </a:cxn>
                <a:cxn ang="0">
                  <a:pos x="176" y="8"/>
                </a:cxn>
                <a:cxn ang="0">
                  <a:pos x="180" y="14"/>
                </a:cxn>
                <a:cxn ang="0">
                  <a:pos x="182" y="20"/>
                </a:cxn>
                <a:cxn ang="0">
                  <a:pos x="184" y="26"/>
                </a:cxn>
                <a:cxn ang="0">
                  <a:pos x="184" y="32"/>
                </a:cxn>
                <a:cxn ang="0">
                  <a:pos x="184" y="72"/>
                </a:cxn>
              </a:cxnLst>
              <a:rect l="0" t="0" r="r" b="b"/>
              <a:pathLst>
                <a:path w="184" h="72">
                  <a:moveTo>
                    <a:pt x="184" y="72"/>
                  </a:moveTo>
                  <a:lnTo>
                    <a:pt x="150" y="72"/>
                  </a:lnTo>
                  <a:lnTo>
                    <a:pt x="150" y="34"/>
                  </a:lnTo>
                  <a:lnTo>
                    <a:pt x="34" y="34"/>
                  </a:lnTo>
                  <a:lnTo>
                    <a:pt x="34" y="72"/>
                  </a:lnTo>
                  <a:lnTo>
                    <a:pt x="0" y="7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6" y="1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58" y="0"/>
                  </a:lnTo>
                  <a:lnTo>
                    <a:pt x="164" y="2"/>
                  </a:lnTo>
                  <a:lnTo>
                    <a:pt x="170" y="4"/>
                  </a:lnTo>
                  <a:lnTo>
                    <a:pt x="176" y="8"/>
                  </a:lnTo>
                  <a:lnTo>
                    <a:pt x="176" y="8"/>
                  </a:lnTo>
                  <a:lnTo>
                    <a:pt x="180" y="14"/>
                  </a:lnTo>
                  <a:lnTo>
                    <a:pt x="182" y="20"/>
                  </a:lnTo>
                  <a:lnTo>
                    <a:pt x="184" y="26"/>
                  </a:lnTo>
                  <a:lnTo>
                    <a:pt x="184" y="32"/>
                  </a:lnTo>
                  <a:lnTo>
                    <a:pt x="184" y="7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8" name="Freeform 258"/>
            <p:cNvSpPr>
              <a:spLocks noEditPoints="1"/>
            </p:cNvSpPr>
            <p:nvPr/>
          </p:nvSpPr>
          <p:spPr bwMode="auto">
            <a:xfrm>
              <a:off x="9383713" y="1758950"/>
              <a:ext cx="438150" cy="1152525"/>
            </a:xfrm>
            <a:custGeom>
              <a:avLst/>
              <a:gdLst/>
              <a:ahLst/>
              <a:cxnLst>
                <a:cxn ang="0">
                  <a:pos x="52" y="670"/>
                </a:cxn>
                <a:cxn ang="0">
                  <a:pos x="54" y="682"/>
                </a:cxn>
                <a:cxn ang="0">
                  <a:pos x="62" y="702"/>
                </a:cxn>
                <a:cxn ang="0">
                  <a:pos x="70" y="712"/>
                </a:cxn>
                <a:cxn ang="0">
                  <a:pos x="96" y="726"/>
                </a:cxn>
                <a:cxn ang="0">
                  <a:pos x="82" y="720"/>
                </a:cxn>
                <a:cxn ang="0">
                  <a:pos x="70" y="712"/>
                </a:cxn>
                <a:cxn ang="0">
                  <a:pos x="56" y="692"/>
                </a:cxn>
                <a:cxn ang="0">
                  <a:pos x="52" y="670"/>
                </a:cxn>
                <a:cxn ang="0">
                  <a:pos x="6" y="84"/>
                </a:cxn>
                <a:cxn ang="0">
                  <a:pos x="2" y="92"/>
                </a:cxn>
                <a:cxn ang="0">
                  <a:pos x="0" y="162"/>
                </a:cxn>
                <a:cxn ang="0">
                  <a:pos x="24" y="162"/>
                </a:cxn>
                <a:cxn ang="0">
                  <a:pos x="0" y="162"/>
                </a:cxn>
                <a:cxn ang="0">
                  <a:pos x="0" y="100"/>
                </a:cxn>
                <a:cxn ang="0">
                  <a:pos x="6" y="84"/>
                </a:cxn>
                <a:cxn ang="0">
                  <a:pos x="218" y="32"/>
                </a:cxn>
                <a:cxn ang="0">
                  <a:pos x="184" y="70"/>
                </a:cxn>
                <a:cxn ang="0">
                  <a:pos x="32" y="70"/>
                </a:cxn>
                <a:cxn ang="0">
                  <a:pos x="20" y="72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4" y="74"/>
                </a:cxn>
                <a:cxn ang="0">
                  <a:pos x="32" y="70"/>
                </a:cxn>
                <a:cxn ang="0">
                  <a:pos x="276" y="70"/>
                </a:cxn>
                <a:cxn ang="0">
                  <a:pos x="218" y="32"/>
                </a:cxn>
                <a:cxn ang="0">
                  <a:pos x="276" y="32"/>
                </a:cxn>
                <a:cxn ang="0">
                  <a:pos x="206" y="0"/>
                </a:cxn>
                <a:cxn ang="0">
                  <a:pos x="194" y="6"/>
                </a:cxn>
                <a:cxn ang="0">
                  <a:pos x="190" y="14"/>
                </a:cxn>
                <a:cxn ang="0">
                  <a:pos x="186" y="20"/>
                </a:cxn>
                <a:cxn ang="0">
                  <a:pos x="194" y="6"/>
                </a:cxn>
                <a:cxn ang="0">
                  <a:pos x="200" y="2"/>
                </a:cxn>
              </a:cxnLst>
              <a:rect l="0" t="0" r="r" b="b"/>
              <a:pathLst>
                <a:path w="276" h="726">
                  <a:moveTo>
                    <a:pt x="38" y="426"/>
                  </a:moveTo>
                  <a:lnTo>
                    <a:pt x="52" y="670"/>
                  </a:lnTo>
                  <a:lnTo>
                    <a:pt x="52" y="670"/>
                  </a:lnTo>
                  <a:lnTo>
                    <a:pt x="54" y="682"/>
                  </a:lnTo>
                  <a:lnTo>
                    <a:pt x="56" y="692"/>
                  </a:lnTo>
                  <a:lnTo>
                    <a:pt x="62" y="702"/>
                  </a:lnTo>
                  <a:lnTo>
                    <a:pt x="70" y="712"/>
                  </a:lnTo>
                  <a:lnTo>
                    <a:pt x="70" y="712"/>
                  </a:lnTo>
                  <a:lnTo>
                    <a:pt x="82" y="720"/>
                  </a:lnTo>
                  <a:lnTo>
                    <a:pt x="96" y="726"/>
                  </a:lnTo>
                  <a:lnTo>
                    <a:pt x="96" y="726"/>
                  </a:lnTo>
                  <a:lnTo>
                    <a:pt x="82" y="720"/>
                  </a:lnTo>
                  <a:lnTo>
                    <a:pt x="70" y="712"/>
                  </a:lnTo>
                  <a:lnTo>
                    <a:pt x="70" y="712"/>
                  </a:lnTo>
                  <a:lnTo>
                    <a:pt x="62" y="702"/>
                  </a:lnTo>
                  <a:lnTo>
                    <a:pt x="56" y="692"/>
                  </a:lnTo>
                  <a:lnTo>
                    <a:pt x="54" y="682"/>
                  </a:lnTo>
                  <a:lnTo>
                    <a:pt x="52" y="670"/>
                  </a:lnTo>
                  <a:lnTo>
                    <a:pt x="38" y="426"/>
                  </a:lnTo>
                  <a:close/>
                  <a:moveTo>
                    <a:pt x="6" y="84"/>
                  </a:moveTo>
                  <a:lnTo>
                    <a:pt x="6" y="84"/>
                  </a:lnTo>
                  <a:lnTo>
                    <a:pt x="2" y="92"/>
                  </a:lnTo>
                  <a:lnTo>
                    <a:pt x="0" y="100"/>
                  </a:lnTo>
                  <a:lnTo>
                    <a:pt x="0" y="162"/>
                  </a:lnTo>
                  <a:lnTo>
                    <a:pt x="24" y="162"/>
                  </a:lnTo>
                  <a:lnTo>
                    <a:pt x="24" y="162"/>
                  </a:lnTo>
                  <a:lnTo>
                    <a:pt x="276" y="162"/>
                  </a:lnTo>
                  <a:lnTo>
                    <a:pt x="0" y="16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92"/>
                  </a:lnTo>
                  <a:lnTo>
                    <a:pt x="6" y="84"/>
                  </a:lnTo>
                  <a:close/>
                  <a:moveTo>
                    <a:pt x="276" y="32"/>
                  </a:moveTo>
                  <a:lnTo>
                    <a:pt x="218" y="32"/>
                  </a:lnTo>
                  <a:lnTo>
                    <a:pt x="218" y="70"/>
                  </a:lnTo>
                  <a:lnTo>
                    <a:pt x="184" y="70"/>
                  </a:lnTo>
                  <a:lnTo>
                    <a:pt x="184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20" y="72"/>
                  </a:lnTo>
                  <a:lnTo>
                    <a:pt x="14" y="74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4" y="74"/>
                  </a:lnTo>
                  <a:lnTo>
                    <a:pt x="20" y="72"/>
                  </a:lnTo>
                  <a:lnTo>
                    <a:pt x="32" y="70"/>
                  </a:lnTo>
                  <a:lnTo>
                    <a:pt x="276" y="70"/>
                  </a:lnTo>
                  <a:lnTo>
                    <a:pt x="276" y="70"/>
                  </a:lnTo>
                  <a:lnTo>
                    <a:pt x="218" y="70"/>
                  </a:lnTo>
                  <a:lnTo>
                    <a:pt x="218" y="32"/>
                  </a:lnTo>
                  <a:lnTo>
                    <a:pt x="276" y="32"/>
                  </a:lnTo>
                  <a:lnTo>
                    <a:pt x="276" y="32"/>
                  </a:lnTo>
                  <a:close/>
                  <a:moveTo>
                    <a:pt x="206" y="0"/>
                  </a:moveTo>
                  <a:lnTo>
                    <a:pt x="206" y="0"/>
                  </a:lnTo>
                  <a:lnTo>
                    <a:pt x="200" y="2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190" y="14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90" y="14"/>
                  </a:lnTo>
                  <a:lnTo>
                    <a:pt x="194" y="6"/>
                  </a:lnTo>
                  <a:lnTo>
                    <a:pt x="194" y="6"/>
                  </a:lnTo>
                  <a:lnTo>
                    <a:pt x="200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8F7F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29" name="Freeform 259"/>
            <p:cNvSpPr>
              <a:spLocks/>
            </p:cNvSpPr>
            <p:nvPr/>
          </p:nvSpPr>
          <p:spPr bwMode="auto">
            <a:xfrm>
              <a:off x="9444038" y="2435225"/>
              <a:ext cx="92075" cy="476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44"/>
                </a:cxn>
                <a:cxn ang="0">
                  <a:pos x="14" y="244"/>
                </a:cxn>
                <a:cxn ang="0">
                  <a:pos x="16" y="256"/>
                </a:cxn>
                <a:cxn ang="0">
                  <a:pos x="18" y="266"/>
                </a:cxn>
                <a:cxn ang="0">
                  <a:pos x="24" y="276"/>
                </a:cxn>
                <a:cxn ang="0">
                  <a:pos x="32" y="286"/>
                </a:cxn>
                <a:cxn ang="0">
                  <a:pos x="32" y="286"/>
                </a:cxn>
                <a:cxn ang="0">
                  <a:pos x="44" y="294"/>
                </a:cxn>
                <a:cxn ang="0">
                  <a:pos x="58" y="300"/>
                </a:cxn>
                <a:cxn ang="0">
                  <a:pos x="58" y="300"/>
                </a:cxn>
                <a:cxn ang="0">
                  <a:pos x="44" y="294"/>
                </a:cxn>
                <a:cxn ang="0">
                  <a:pos x="32" y="286"/>
                </a:cxn>
                <a:cxn ang="0">
                  <a:pos x="32" y="286"/>
                </a:cxn>
                <a:cxn ang="0">
                  <a:pos x="24" y="276"/>
                </a:cxn>
                <a:cxn ang="0">
                  <a:pos x="18" y="266"/>
                </a:cxn>
                <a:cxn ang="0">
                  <a:pos x="16" y="256"/>
                </a:cxn>
                <a:cxn ang="0">
                  <a:pos x="14" y="244"/>
                </a:cxn>
                <a:cxn ang="0">
                  <a:pos x="0" y="0"/>
                </a:cxn>
              </a:cxnLst>
              <a:rect l="0" t="0" r="r" b="b"/>
              <a:pathLst>
                <a:path w="58" h="300">
                  <a:moveTo>
                    <a:pt x="0" y="0"/>
                  </a:moveTo>
                  <a:lnTo>
                    <a:pt x="14" y="244"/>
                  </a:lnTo>
                  <a:lnTo>
                    <a:pt x="14" y="244"/>
                  </a:lnTo>
                  <a:lnTo>
                    <a:pt x="16" y="256"/>
                  </a:lnTo>
                  <a:lnTo>
                    <a:pt x="18" y="266"/>
                  </a:lnTo>
                  <a:lnTo>
                    <a:pt x="24" y="276"/>
                  </a:lnTo>
                  <a:lnTo>
                    <a:pt x="32" y="286"/>
                  </a:lnTo>
                  <a:lnTo>
                    <a:pt x="32" y="286"/>
                  </a:lnTo>
                  <a:lnTo>
                    <a:pt x="44" y="294"/>
                  </a:lnTo>
                  <a:lnTo>
                    <a:pt x="58" y="300"/>
                  </a:lnTo>
                  <a:lnTo>
                    <a:pt x="58" y="300"/>
                  </a:lnTo>
                  <a:lnTo>
                    <a:pt x="44" y="294"/>
                  </a:lnTo>
                  <a:lnTo>
                    <a:pt x="32" y="286"/>
                  </a:lnTo>
                  <a:lnTo>
                    <a:pt x="32" y="286"/>
                  </a:lnTo>
                  <a:lnTo>
                    <a:pt x="24" y="276"/>
                  </a:lnTo>
                  <a:lnTo>
                    <a:pt x="18" y="266"/>
                  </a:lnTo>
                  <a:lnTo>
                    <a:pt x="16" y="256"/>
                  </a:lnTo>
                  <a:lnTo>
                    <a:pt x="14" y="24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0" name="Freeform 260"/>
            <p:cNvSpPr>
              <a:spLocks/>
            </p:cNvSpPr>
            <p:nvPr/>
          </p:nvSpPr>
          <p:spPr bwMode="auto">
            <a:xfrm>
              <a:off x="9383713" y="1892300"/>
              <a:ext cx="438150" cy="1238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78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276" y="78"/>
                </a:cxn>
                <a:cxn ang="0">
                  <a:pos x="0" y="7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8"/>
                </a:cxn>
                <a:cxn ang="0">
                  <a:pos x="6" y="0"/>
                </a:cxn>
              </a:cxnLst>
              <a:rect l="0" t="0" r="r" b="b"/>
              <a:pathLst>
                <a:path w="276" h="78">
                  <a:moveTo>
                    <a:pt x="6" y="0"/>
                  </a:moveTo>
                  <a:lnTo>
                    <a:pt x="6" y="0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76" y="78"/>
                  </a:lnTo>
                  <a:lnTo>
                    <a:pt x="0" y="7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8"/>
                  </a:lnTo>
                  <a:lnTo>
                    <a:pt x="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1" name="Freeform 261"/>
            <p:cNvSpPr>
              <a:spLocks/>
            </p:cNvSpPr>
            <p:nvPr/>
          </p:nvSpPr>
          <p:spPr bwMode="auto">
            <a:xfrm>
              <a:off x="9399588" y="1809750"/>
              <a:ext cx="422275" cy="73025"/>
            </a:xfrm>
            <a:custGeom>
              <a:avLst/>
              <a:gdLst/>
              <a:ahLst/>
              <a:cxnLst>
                <a:cxn ang="0">
                  <a:pos x="266" y="0"/>
                </a:cxn>
                <a:cxn ang="0">
                  <a:pos x="208" y="0"/>
                </a:cxn>
                <a:cxn ang="0">
                  <a:pos x="208" y="38"/>
                </a:cxn>
                <a:cxn ang="0">
                  <a:pos x="174" y="38"/>
                </a:cxn>
                <a:cxn ang="0">
                  <a:pos x="174" y="38"/>
                </a:cxn>
                <a:cxn ang="0">
                  <a:pos x="22" y="38"/>
                </a:cxn>
                <a:cxn ang="0">
                  <a:pos x="22" y="38"/>
                </a:cxn>
                <a:cxn ang="0">
                  <a:pos x="10" y="40"/>
                </a:cxn>
                <a:cxn ang="0">
                  <a:pos x="4" y="42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4" y="42"/>
                </a:cxn>
                <a:cxn ang="0">
                  <a:pos x="10" y="40"/>
                </a:cxn>
                <a:cxn ang="0">
                  <a:pos x="22" y="38"/>
                </a:cxn>
                <a:cxn ang="0">
                  <a:pos x="266" y="38"/>
                </a:cxn>
                <a:cxn ang="0">
                  <a:pos x="266" y="38"/>
                </a:cxn>
                <a:cxn ang="0">
                  <a:pos x="208" y="38"/>
                </a:cxn>
                <a:cxn ang="0">
                  <a:pos x="208" y="0"/>
                </a:cxn>
                <a:cxn ang="0">
                  <a:pos x="266" y="0"/>
                </a:cxn>
                <a:cxn ang="0">
                  <a:pos x="266" y="0"/>
                </a:cxn>
              </a:cxnLst>
              <a:rect l="0" t="0" r="r" b="b"/>
              <a:pathLst>
                <a:path w="266" h="46">
                  <a:moveTo>
                    <a:pt x="266" y="0"/>
                  </a:moveTo>
                  <a:lnTo>
                    <a:pt x="208" y="0"/>
                  </a:lnTo>
                  <a:lnTo>
                    <a:pt x="208" y="38"/>
                  </a:lnTo>
                  <a:lnTo>
                    <a:pt x="174" y="38"/>
                  </a:lnTo>
                  <a:lnTo>
                    <a:pt x="174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0" y="40"/>
                  </a:lnTo>
                  <a:lnTo>
                    <a:pt x="4" y="42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10" y="40"/>
                  </a:lnTo>
                  <a:lnTo>
                    <a:pt x="22" y="38"/>
                  </a:lnTo>
                  <a:lnTo>
                    <a:pt x="266" y="38"/>
                  </a:lnTo>
                  <a:lnTo>
                    <a:pt x="266" y="38"/>
                  </a:lnTo>
                  <a:lnTo>
                    <a:pt x="208" y="38"/>
                  </a:lnTo>
                  <a:lnTo>
                    <a:pt x="208" y="0"/>
                  </a:lnTo>
                  <a:lnTo>
                    <a:pt x="266" y="0"/>
                  </a:lnTo>
                  <a:lnTo>
                    <a:pt x="26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2" name="Freeform 262"/>
            <p:cNvSpPr>
              <a:spLocks/>
            </p:cNvSpPr>
            <p:nvPr/>
          </p:nvSpPr>
          <p:spPr bwMode="auto">
            <a:xfrm>
              <a:off x="9678988" y="1758950"/>
              <a:ext cx="31750" cy="3175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4" y="2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4" y="1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4" y="14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0" y="0"/>
                </a:cxn>
              </a:cxnLst>
              <a:rect l="0" t="0" r="r" b="b"/>
              <a:pathLst>
                <a:path w="20" h="20">
                  <a:moveTo>
                    <a:pt x="20" y="0"/>
                  </a:moveTo>
                  <a:lnTo>
                    <a:pt x="20" y="0"/>
                  </a:lnTo>
                  <a:lnTo>
                    <a:pt x="14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4"/>
                  </a:lnTo>
                  <a:lnTo>
                    <a:pt x="8" y="6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4" name="Freeform 264"/>
            <p:cNvSpPr>
              <a:spLocks/>
            </p:cNvSpPr>
            <p:nvPr/>
          </p:nvSpPr>
          <p:spPr bwMode="auto">
            <a:xfrm>
              <a:off x="9713913" y="2085975"/>
              <a:ext cx="66675" cy="704850"/>
            </a:xfrm>
            <a:custGeom>
              <a:avLst/>
              <a:gdLst/>
              <a:ahLst/>
              <a:cxnLst>
                <a:cxn ang="0">
                  <a:pos x="24" y="444"/>
                </a:cxn>
                <a:cxn ang="0">
                  <a:pos x="24" y="444"/>
                </a:cxn>
                <a:cxn ang="0">
                  <a:pos x="16" y="442"/>
                </a:cxn>
                <a:cxn ang="0">
                  <a:pos x="10" y="440"/>
                </a:cxn>
                <a:cxn ang="0">
                  <a:pos x="6" y="434"/>
                </a:cxn>
                <a:cxn ang="0">
                  <a:pos x="4" y="42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8" y="18"/>
                </a:cxn>
                <a:cxn ang="0">
                  <a:pos x="42" y="426"/>
                </a:cxn>
                <a:cxn ang="0">
                  <a:pos x="42" y="426"/>
                </a:cxn>
                <a:cxn ang="0">
                  <a:pos x="40" y="432"/>
                </a:cxn>
                <a:cxn ang="0">
                  <a:pos x="36" y="438"/>
                </a:cxn>
                <a:cxn ang="0">
                  <a:pos x="30" y="442"/>
                </a:cxn>
                <a:cxn ang="0">
                  <a:pos x="24" y="444"/>
                </a:cxn>
                <a:cxn ang="0">
                  <a:pos x="24" y="444"/>
                </a:cxn>
              </a:cxnLst>
              <a:rect l="0" t="0" r="r" b="b"/>
              <a:pathLst>
                <a:path w="42" h="444">
                  <a:moveTo>
                    <a:pt x="24" y="444"/>
                  </a:moveTo>
                  <a:lnTo>
                    <a:pt x="24" y="444"/>
                  </a:lnTo>
                  <a:lnTo>
                    <a:pt x="16" y="442"/>
                  </a:lnTo>
                  <a:lnTo>
                    <a:pt x="10" y="440"/>
                  </a:lnTo>
                  <a:lnTo>
                    <a:pt x="6" y="434"/>
                  </a:lnTo>
                  <a:lnTo>
                    <a:pt x="4" y="4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42" y="426"/>
                  </a:lnTo>
                  <a:lnTo>
                    <a:pt x="42" y="426"/>
                  </a:lnTo>
                  <a:lnTo>
                    <a:pt x="40" y="432"/>
                  </a:lnTo>
                  <a:lnTo>
                    <a:pt x="36" y="438"/>
                  </a:lnTo>
                  <a:lnTo>
                    <a:pt x="30" y="442"/>
                  </a:lnTo>
                  <a:lnTo>
                    <a:pt x="24" y="444"/>
                  </a:lnTo>
                  <a:lnTo>
                    <a:pt x="24" y="4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5" name="Freeform 265"/>
            <p:cNvSpPr>
              <a:spLocks/>
            </p:cNvSpPr>
            <p:nvPr/>
          </p:nvSpPr>
          <p:spPr bwMode="auto">
            <a:xfrm>
              <a:off x="9555163" y="2085975"/>
              <a:ext cx="79375" cy="704850"/>
            </a:xfrm>
            <a:custGeom>
              <a:avLst/>
              <a:gdLst/>
              <a:ahLst/>
              <a:cxnLst>
                <a:cxn ang="0">
                  <a:pos x="32" y="444"/>
                </a:cxn>
                <a:cxn ang="0">
                  <a:pos x="32" y="444"/>
                </a:cxn>
                <a:cxn ang="0">
                  <a:pos x="26" y="442"/>
                </a:cxn>
                <a:cxn ang="0">
                  <a:pos x="20" y="440"/>
                </a:cxn>
                <a:cxn ang="0">
                  <a:pos x="16" y="434"/>
                </a:cxn>
                <a:cxn ang="0">
                  <a:pos x="14" y="426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2" y="6"/>
                </a:cxn>
                <a:cxn ang="0">
                  <a:pos x="36" y="12"/>
                </a:cxn>
                <a:cxn ang="0">
                  <a:pos x="38" y="18"/>
                </a:cxn>
                <a:cxn ang="0">
                  <a:pos x="50" y="426"/>
                </a:cxn>
                <a:cxn ang="0">
                  <a:pos x="50" y="426"/>
                </a:cxn>
                <a:cxn ang="0">
                  <a:pos x="50" y="432"/>
                </a:cxn>
                <a:cxn ang="0">
                  <a:pos x="46" y="438"/>
                </a:cxn>
                <a:cxn ang="0">
                  <a:pos x="40" y="442"/>
                </a:cxn>
                <a:cxn ang="0">
                  <a:pos x="32" y="444"/>
                </a:cxn>
                <a:cxn ang="0">
                  <a:pos x="32" y="444"/>
                </a:cxn>
              </a:cxnLst>
              <a:rect l="0" t="0" r="r" b="b"/>
              <a:pathLst>
                <a:path w="50" h="444">
                  <a:moveTo>
                    <a:pt x="32" y="444"/>
                  </a:moveTo>
                  <a:lnTo>
                    <a:pt x="32" y="444"/>
                  </a:lnTo>
                  <a:lnTo>
                    <a:pt x="26" y="442"/>
                  </a:lnTo>
                  <a:lnTo>
                    <a:pt x="20" y="440"/>
                  </a:lnTo>
                  <a:lnTo>
                    <a:pt x="16" y="434"/>
                  </a:lnTo>
                  <a:lnTo>
                    <a:pt x="14" y="4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6"/>
                  </a:lnTo>
                  <a:lnTo>
                    <a:pt x="36" y="12"/>
                  </a:lnTo>
                  <a:lnTo>
                    <a:pt x="38" y="18"/>
                  </a:lnTo>
                  <a:lnTo>
                    <a:pt x="50" y="426"/>
                  </a:lnTo>
                  <a:lnTo>
                    <a:pt x="50" y="426"/>
                  </a:lnTo>
                  <a:lnTo>
                    <a:pt x="50" y="432"/>
                  </a:lnTo>
                  <a:lnTo>
                    <a:pt x="46" y="438"/>
                  </a:lnTo>
                  <a:lnTo>
                    <a:pt x="40" y="442"/>
                  </a:lnTo>
                  <a:lnTo>
                    <a:pt x="32" y="444"/>
                  </a:lnTo>
                  <a:lnTo>
                    <a:pt x="32" y="44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6" name="Freeform 266"/>
            <p:cNvSpPr>
              <a:spLocks/>
            </p:cNvSpPr>
            <p:nvPr/>
          </p:nvSpPr>
          <p:spPr bwMode="auto">
            <a:xfrm>
              <a:off x="9421813" y="2016125"/>
              <a:ext cx="400050" cy="898525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4" y="264"/>
                </a:cxn>
                <a:cxn ang="0">
                  <a:pos x="28" y="508"/>
                </a:cxn>
                <a:cxn ang="0">
                  <a:pos x="28" y="508"/>
                </a:cxn>
                <a:cxn ang="0">
                  <a:pos x="30" y="520"/>
                </a:cxn>
                <a:cxn ang="0">
                  <a:pos x="32" y="530"/>
                </a:cxn>
                <a:cxn ang="0">
                  <a:pos x="38" y="540"/>
                </a:cxn>
                <a:cxn ang="0">
                  <a:pos x="46" y="550"/>
                </a:cxn>
                <a:cxn ang="0">
                  <a:pos x="46" y="550"/>
                </a:cxn>
                <a:cxn ang="0">
                  <a:pos x="58" y="558"/>
                </a:cxn>
                <a:cxn ang="0">
                  <a:pos x="72" y="564"/>
                </a:cxn>
                <a:cxn ang="0">
                  <a:pos x="72" y="564"/>
                </a:cxn>
                <a:cxn ang="0">
                  <a:pos x="88" y="566"/>
                </a:cxn>
                <a:cxn ang="0">
                  <a:pos x="252" y="566"/>
                </a:cxn>
                <a:cxn ang="0">
                  <a:pos x="252" y="0"/>
                </a:cxn>
              </a:cxnLst>
              <a:rect l="0" t="0" r="r" b="b"/>
              <a:pathLst>
                <a:path w="252" h="566">
                  <a:moveTo>
                    <a:pt x="25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264"/>
                  </a:lnTo>
                  <a:lnTo>
                    <a:pt x="28" y="508"/>
                  </a:lnTo>
                  <a:lnTo>
                    <a:pt x="28" y="508"/>
                  </a:lnTo>
                  <a:lnTo>
                    <a:pt x="30" y="520"/>
                  </a:lnTo>
                  <a:lnTo>
                    <a:pt x="32" y="530"/>
                  </a:lnTo>
                  <a:lnTo>
                    <a:pt x="38" y="540"/>
                  </a:lnTo>
                  <a:lnTo>
                    <a:pt x="46" y="550"/>
                  </a:lnTo>
                  <a:lnTo>
                    <a:pt x="46" y="550"/>
                  </a:lnTo>
                  <a:lnTo>
                    <a:pt x="58" y="558"/>
                  </a:lnTo>
                  <a:lnTo>
                    <a:pt x="72" y="564"/>
                  </a:lnTo>
                  <a:lnTo>
                    <a:pt x="72" y="564"/>
                  </a:lnTo>
                  <a:lnTo>
                    <a:pt x="88" y="566"/>
                  </a:lnTo>
                  <a:lnTo>
                    <a:pt x="252" y="566"/>
                  </a:lnTo>
                  <a:lnTo>
                    <a:pt x="25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38" name="Freeform 268"/>
            <p:cNvSpPr>
              <a:spLocks/>
            </p:cNvSpPr>
            <p:nvPr/>
          </p:nvSpPr>
          <p:spPr bwMode="auto">
            <a:xfrm>
              <a:off x="9713913" y="2085975"/>
              <a:ext cx="66675" cy="7048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6"/>
                </a:cxn>
                <a:cxn ang="0">
                  <a:pos x="2" y="12"/>
                </a:cxn>
                <a:cxn ang="0">
                  <a:pos x="0" y="18"/>
                </a:cxn>
                <a:cxn ang="0">
                  <a:pos x="4" y="426"/>
                </a:cxn>
                <a:cxn ang="0">
                  <a:pos x="4" y="426"/>
                </a:cxn>
                <a:cxn ang="0">
                  <a:pos x="6" y="434"/>
                </a:cxn>
                <a:cxn ang="0">
                  <a:pos x="10" y="440"/>
                </a:cxn>
                <a:cxn ang="0">
                  <a:pos x="16" y="442"/>
                </a:cxn>
                <a:cxn ang="0">
                  <a:pos x="24" y="444"/>
                </a:cxn>
                <a:cxn ang="0">
                  <a:pos x="24" y="444"/>
                </a:cxn>
                <a:cxn ang="0">
                  <a:pos x="24" y="444"/>
                </a:cxn>
                <a:cxn ang="0">
                  <a:pos x="30" y="442"/>
                </a:cxn>
                <a:cxn ang="0">
                  <a:pos x="36" y="438"/>
                </a:cxn>
                <a:cxn ang="0">
                  <a:pos x="40" y="432"/>
                </a:cxn>
                <a:cxn ang="0">
                  <a:pos x="42" y="426"/>
                </a:cxn>
                <a:cxn ang="0">
                  <a:pos x="38" y="18"/>
                </a:cxn>
                <a:cxn ang="0">
                  <a:pos x="38" y="18"/>
                </a:cxn>
                <a:cxn ang="0">
                  <a:pos x="36" y="12"/>
                </a:cxn>
                <a:cxn ang="0">
                  <a:pos x="32" y="6"/>
                </a:cxn>
                <a:cxn ang="0">
                  <a:pos x="26" y="2"/>
                </a:cxn>
                <a:cxn ang="0">
                  <a:pos x="18" y="0"/>
                </a:cxn>
              </a:cxnLst>
              <a:rect l="0" t="0" r="r" b="b"/>
              <a:pathLst>
                <a:path w="42" h="444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4" y="426"/>
                  </a:lnTo>
                  <a:lnTo>
                    <a:pt x="4" y="426"/>
                  </a:lnTo>
                  <a:lnTo>
                    <a:pt x="6" y="434"/>
                  </a:lnTo>
                  <a:lnTo>
                    <a:pt x="10" y="440"/>
                  </a:lnTo>
                  <a:lnTo>
                    <a:pt x="16" y="442"/>
                  </a:lnTo>
                  <a:lnTo>
                    <a:pt x="24" y="444"/>
                  </a:lnTo>
                  <a:lnTo>
                    <a:pt x="24" y="444"/>
                  </a:lnTo>
                  <a:lnTo>
                    <a:pt x="24" y="444"/>
                  </a:lnTo>
                  <a:lnTo>
                    <a:pt x="30" y="442"/>
                  </a:lnTo>
                  <a:lnTo>
                    <a:pt x="36" y="438"/>
                  </a:lnTo>
                  <a:lnTo>
                    <a:pt x="40" y="432"/>
                  </a:lnTo>
                  <a:lnTo>
                    <a:pt x="42" y="4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6" y="12"/>
                  </a:lnTo>
                  <a:lnTo>
                    <a:pt x="32" y="6"/>
                  </a:lnTo>
                  <a:lnTo>
                    <a:pt x="26" y="2"/>
                  </a:lnTo>
                  <a:lnTo>
                    <a:pt x="18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42" name="Freeform 272"/>
            <p:cNvSpPr>
              <a:spLocks/>
            </p:cNvSpPr>
            <p:nvPr/>
          </p:nvSpPr>
          <p:spPr bwMode="auto">
            <a:xfrm>
              <a:off x="9383713" y="1870075"/>
              <a:ext cx="438150" cy="146050"/>
            </a:xfrm>
            <a:custGeom>
              <a:avLst/>
              <a:gdLst/>
              <a:ahLst/>
              <a:cxnLst>
                <a:cxn ang="0">
                  <a:pos x="276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0" y="2"/>
                </a:cxn>
                <a:cxn ang="0">
                  <a:pos x="14" y="4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92"/>
                </a:cxn>
                <a:cxn ang="0">
                  <a:pos x="276" y="92"/>
                </a:cxn>
                <a:cxn ang="0">
                  <a:pos x="276" y="0"/>
                </a:cxn>
              </a:cxnLst>
              <a:rect l="0" t="0" r="r" b="b"/>
              <a:pathLst>
                <a:path w="276" h="92">
                  <a:moveTo>
                    <a:pt x="276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92"/>
                  </a:lnTo>
                  <a:lnTo>
                    <a:pt x="276" y="92"/>
                  </a:lnTo>
                  <a:lnTo>
                    <a:pt x="27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44" name="Freeform 274"/>
            <p:cNvSpPr>
              <a:spLocks/>
            </p:cNvSpPr>
            <p:nvPr/>
          </p:nvSpPr>
          <p:spPr bwMode="auto">
            <a:xfrm>
              <a:off x="9675813" y="1755775"/>
              <a:ext cx="146050" cy="114300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22" y="2"/>
                </a:cxn>
                <a:cxn ang="0">
                  <a:pos x="22" y="2"/>
                </a:cxn>
                <a:cxn ang="0">
                  <a:pos x="16" y="4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2" y="22"/>
                </a:cxn>
                <a:cxn ang="0">
                  <a:pos x="0" y="3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34" y="72"/>
                </a:cxn>
                <a:cxn ang="0">
                  <a:pos x="34" y="34"/>
                </a:cxn>
                <a:cxn ang="0">
                  <a:pos x="92" y="34"/>
                </a:cxn>
                <a:cxn ang="0">
                  <a:pos x="92" y="0"/>
                </a:cxn>
              </a:cxnLst>
              <a:rect l="0" t="0" r="r" b="b"/>
              <a:pathLst>
                <a:path w="92" h="72">
                  <a:moveTo>
                    <a:pt x="9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34" y="34"/>
                  </a:lnTo>
                  <a:lnTo>
                    <a:pt x="92" y="34"/>
                  </a:lnTo>
                  <a:lnTo>
                    <a:pt x="9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44" name="그룹 79"/>
          <p:cNvGrpSpPr/>
          <p:nvPr/>
        </p:nvGrpSpPr>
        <p:grpSpPr>
          <a:xfrm>
            <a:off x="1728010" y="1821777"/>
            <a:ext cx="1346379" cy="814311"/>
            <a:chOff x="-2354263" y="2309813"/>
            <a:chExt cx="2981326" cy="1758950"/>
          </a:xfrm>
        </p:grpSpPr>
        <p:sp>
          <p:nvSpPr>
            <p:cNvPr id="50" name="Freeform 136"/>
            <p:cNvSpPr>
              <a:spLocks/>
            </p:cNvSpPr>
            <p:nvPr/>
          </p:nvSpPr>
          <p:spPr bwMode="auto">
            <a:xfrm>
              <a:off x="-2354263" y="3922713"/>
              <a:ext cx="2981326" cy="146050"/>
            </a:xfrm>
            <a:custGeom>
              <a:avLst/>
              <a:gdLst/>
              <a:ahLst/>
              <a:cxnLst>
                <a:cxn ang="0">
                  <a:pos x="1878" y="14"/>
                </a:cxn>
                <a:cxn ang="0">
                  <a:pos x="1878" y="14"/>
                </a:cxn>
                <a:cxn ang="0">
                  <a:pos x="1876" y="28"/>
                </a:cxn>
                <a:cxn ang="0">
                  <a:pos x="1872" y="44"/>
                </a:cxn>
                <a:cxn ang="0">
                  <a:pos x="1864" y="56"/>
                </a:cxn>
                <a:cxn ang="0">
                  <a:pos x="1854" y="70"/>
                </a:cxn>
                <a:cxn ang="0">
                  <a:pos x="1854" y="70"/>
                </a:cxn>
                <a:cxn ang="0">
                  <a:pos x="1842" y="80"/>
                </a:cxn>
                <a:cxn ang="0">
                  <a:pos x="1828" y="86"/>
                </a:cxn>
                <a:cxn ang="0">
                  <a:pos x="1812" y="92"/>
                </a:cxn>
                <a:cxn ang="0">
                  <a:pos x="1798" y="92"/>
                </a:cxn>
                <a:cxn ang="0">
                  <a:pos x="80" y="92"/>
                </a:cxn>
                <a:cxn ang="0">
                  <a:pos x="80" y="92"/>
                </a:cxn>
                <a:cxn ang="0">
                  <a:pos x="64" y="92"/>
                </a:cxn>
                <a:cxn ang="0">
                  <a:pos x="50" y="86"/>
                </a:cxn>
                <a:cxn ang="0">
                  <a:pos x="36" y="80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14" y="56"/>
                </a:cxn>
                <a:cxn ang="0">
                  <a:pos x="6" y="44"/>
                </a:cxn>
                <a:cxn ang="0">
                  <a:pos x="2" y="28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878" y="0"/>
                </a:cxn>
                <a:cxn ang="0">
                  <a:pos x="1878" y="14"/>
                </a:cxn>
              </a:cxnLst>
              <a:rect l="0" t="0" r="r" b="b"/>
              <a:pathLst>
                <a:path w="1878" h="92">
                  <a:moveTo>
                    <a:pt x="1878" y="14"/>
                  </a:moveTo>
                  <a:lnTo>
                    <a:pt x="1878" y="14"/>
                  </a:lnTo>
                  <a:lnTo>
                    <a:pt x="1876" y="28"/>
                  </a:lnTo>
                  <a:lnTo>
                    <a:pt x="1872" y="44"/>
                  </a:lnTo>
                  <a:lnTo>
                    <a:pt x="1864" y="56"/>
                  </a:lnTo>
                  <a:lnTo>
                    <a:pt x="1854" y="70"/>
                  </a:lnTo>
                  <a:lnTo>
                    <a:pt x="1854" y="70"/>
                  </a:lnTo>
                  <a:lnTo>
                    <a:pt x="1842" y="80"/>
                  </a:lnTo>
                  <a:lnTo>
                    <a:pt x="1828" y="86"/>
                  </a:lnTo>
                  <a:lnTo>
                    <a:pt x="1812" y="92"/>
                  </a:lnTo>
                  <a:lnTo>
                    <a:pt x="1798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64" y="92"/>
                  </a:lnTo>
                  <a:lnTo>
                    <a:pt x="50" y="86"/>
                  </a:lnTo>
                  <a:lnTo>
                    <a:pt x="36" y="8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56"/>
                  </a:lnTo>
                  <a:lnTo>
                    <a:pt x="6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878" y="0"/>
                  </a:lnTo>
                  <a:lnTo>
                    <a:pt x="1878" y="14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1" name="Freeform 137"/>
            <p:cNvSpPr>
              <a:spLocks/>
            </p:cNvSpPr>
            <p:nvPr/>
          </p:nvSpPr>
          <p:spPr bwMode="auto">
            <a:xfrm>
              <a:off x="-2354263" y="3922713"/>
              <a:ext cx="2981326" cy="146050"/>
            </a:xfrm>
            <a:custGeom>
              <a:avLst/>
              <a:gdLst/>
              <a:ahLst/>
              <a:cxnLst>
                <a:cxn ang="0">
                  <a:pos x="1878" y="14"/>
                </a:cxn>
                <a:cxn ang="0">
                  <a:pos x="1878" y="14"/>
                </a:cxn>
                <a:cxn ang="0">
                  <a:pos x="1876" y="28"/>
                </a:cxn>
                <a:cxn ang="0">
                  <a:pos x="1872" y="44"/>
                </a:cxn>
                <a:cxn ang="0">
                  <a:pos x="1864" y="56"/>
                </a:cxn>
                <a:cxn ang="0">
                  <a:pos x="1854" y="70"/>
                </a:cxn>
                <a:cxn ang="0">
                  <a:pos x="1854" y="70"/>
                </a:cxn>
                <a:cxn ang="0">
                  <a:pos x="1842" y="80"/>
                </a:cxn>
                <a:cxn ang="0">
                  <a:pos x="1828" y="86"/>
                </a:cxn>
                <a:cxn ang="0">
                  <a:pos x="1812" y="92"/>
                </a:cxn>
                <a:cxn ang="0">
                  <a:pos x="1798" y="92"/>
                </a:cxn>
                <a:cxn ang="0">
                  <a:pos x="80" y="92"/>
                </a:cxn>
                <a:cxn ang="0">
                  <a:pos x="80" y="92"/>
                </a:cxn>
                <a:cxn ang="0">
                  <a:pos x="64" y="92"/>
                </a:cxn>
                <a:cxn ang="0">
                  <a:pos x="50" y="86"/>
                </a:cxn>
                <a:cxn ang="0">
                  <a:pos x="36" y="80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14" y="56"/>
                </a:cxn>
                <a:cxn ang="0">
                  <a:pos x="6" y="44"/>
                </a:cxn>
                <a:cxn ang="0">
                  <a:pos x="2" y="28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1878" y="0"/>
                </a:cxn>
                <a:cxn ang="0">
                  <a:pos x="1878" y="14"/>
                </a:cxn>
              </a:cxnLst>
              <a:rect l="0" t="0" r="r" b="b"/>
              <a:pathLst>
                <a:path w="1878" h="92">
                  <a:moveTo>
                    <a:pt x="1878" y="14"/>
                  </a:moveTo>
                  <a:lnTo>
                    <a:pt x="1878" y="14"/>
                  </a:lnTo>
                  <a:lnTo>
                    <a:pt x="1876" y="28"/>
                  </a:lnTo>
                  <a:lnTo>
                    <a:pt x="1872" y="44"/>
                  </a:lnTo>
                  <a:lnTo>
                    <a:pt x="1864" y="56"/>
                  </a:lnTo>
                  <a:lnTo>
                    <a:pt x="1854" y="70"/>
                  </a:lnTo>
                  <a:lnTo>
                    <a:pt x="1854" y="70"/>
                  </a:lnTo>
                  <a:lnTo>
                    <a:pt x="1842" y="80"/>
                  </a:lnTo>
                  <a:lnTo>
                    <a:pt x="1828" y="86"/>
                  </a:lnTo>
                  <a:lnTo>
                    <a:pt x="1812" y="92"/>
                  </a:lnTo>
                  <a:lnTo>
                    <a:pt x="1798" y="92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64" y="92"/>
                  </a:lnTo>
                  <a:lnTo>
                    <a:pt x="50" y="86"/>
                  </a:lnTo>
                  <a:lnTo>
                    <a:pt x="36" y="8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14" y="56"/>
                  </a:lnTo>
                  <a:lnTo>
                    <a:pt x="6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878" y="0"/>
                  </a:lnTo>
                  <a:lnTo>
                    <a:pt x="1878" y="14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-2078039" y="2309813"/>
              <a:ext cx="2428875" cy="1612900"/>
            </a:xfrm>
            <a:custGeom>
              <a:avLst/>
              <a:gdLst/>
              <a:ahLst/>
              <a:cxnLst>
                <a:cxn ang="0">
                  <a:pos x="1530" y="964"/>
                </a:cxn>
                <a:cxn ang="0">
                  <a:pos x="1530" y="964"/>
                </a:cxn>
                <a:cxn ang="0">
                  <a:pos x="1528" y="974"/>
                </a:cxn>
                <a:cxn ang="0">
                  <a:pos x="1526" y="984"/>
                </a:cxn>
                <a:cxn ang="0">
                  <a:pos x="1522" y="992"/>
                </a:cxn>
                <a:cxn ang="0">
                  <a:pos x="1516" y="1000"/>
                </a:cxn>
                <a:cxn ang="0">
                  <a:pos x="1516" y="1000"/>
                </a:cxn>
                <a:cxn ang="0">
                  <a:pos x="1508" y="1006"/>
                </a:cxn>
                <a:cxn ang="0">
                  <a:pos x="1498" y="1012"/>
                </a:cxn>
                <a:cxn ang="0">
                  <a:pos x="1488" y="1014"/>
                </a:cxn>
                <a:cxn ang="0">
                  <a:pos x="1480" y="1016"/>
                </a:cxn>
                <a:cxn ang="0">
                  <a:pos x="50" y="1016"/>
                </a:cxn>
                <a:cxn ang="0">
                  <a:pos x="50" y="1016"/>
                </a:cxn>
                <a:cxn ang="0">
                  <a:pos x="40" y="1014"/>
                </a:cxn>
                <a:cxn ang="0">
                  <a:pos x="32" y="1012"/>
                </a:cxn>
                <a:cxn ang="0">
                  <a:pos x="22" y="1006"/>
                </a:cxn>
                <a:cxn ang="0">
                  <a:pos x="14" y="1000"/>
                </a:cxn>
                <a:cxn ang="0">
                  <a:pos x="14" y="1000"/>
                </a:cxn>
                <a:cxn ang="0">
                  <a:pos x="8" y="992"/>
                </a:cxn>
                <a:cxn ang="0">
                  <a:pos x="4" y="984"/>
                </a:cxn>
                <a:cxn ang="0">
                  <a:pos x="0" y="974"/>
                </a:cxn>
                <a:cxn ang="0">
                  <a:pos x="0" y="964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4" y="32"/>
                </a:cxn>
                <a:cxn ang="0">
                  <a:pos x="8" y="24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22" y="8"/>
                </a:cxn>
                <a:cxn ang="0">
                  <a:pos x="32" y="4"/>
                </a:cxn>
                <a:cxn ang="0">
                  <a:pos x="40" y="2"/>
                </a:cxn>
                <a:cxn ang="0">
                  <a:pos x="50" y="0"/>
                </a:cxn>
                <a:cxn ang="0">
                  <a:pos x="1480" y="0"/>
                </a:cxn>
                <a:cxn ang="0">
                  <a:pos x="1480" y="0"/>
                </a:cxn>
                <a:cxn ang="0">
                  <a:pos x="1488" y="2"/>
                </a:cxn>
                <a:cxn ang="0">
                  <a:pos x="1498" y="4"/>
                </a:cxn>
                <a:cxn ang="0">
                  <a:pos x="1508" y="8"/>
                </a:cxn>
                <a:cxn ang="0">
                  <a:pos x="1516" y="16"/>
                </a:cxn>
                <a:cxn ang="0">
                  <a:pos x="1516" y="16"/>
                </a:cxn>
                <a:cxn ang="0">
                  <a:pos x="1522" y="24"/>
                </a:cxn>
                <a:cxn ang="0">
                  <a:pos x="1526" y="32"/>
                </a:cxn>
                <a:cxn ang="0">
                  <a:pos x="1528" y="42"/>
                </a:cxn>
                <a:cxn ang="0">
                  <a:pos x="1530" y="52"/>
                </a:cxn>
                <a:cxn ang="0">
                  <a:pos x="1530" y="964"/>
                </a:cxn>
              </a:cxnLst>
              <a:rect l="0" t="0" r="r" b="b"/>
              <a:pathLst>
                <a:path w="1530" h="1016">
                  <a:moveTo>
                    <a:pt x="1530" y="964"/>
                  </a:moveTo>
                  <a:lnTo>
                    <a:pt x="1530" y="964"/>
                  </a:lnTo>
                  <a:lnTo>
                    <a:pt x="1528" y="974"/>
                  </a:lnTo>
                  <a:lnTo>
                    <a:pt x="1526" y="984"/>
                  </a:lnTo>
                  <a:lnTo>
                    <a:pt x="1522" y="992"/>
                  </a:lnTo>
                  <a:lnTo>
                    <a:pt x="1516" y="1000"/>
                  </a:lnTo>
                  <a:lnTo>
                    <a:pt x="1516" y="1000"/>
                  </a:lnTo>
                  <a:lnTo>
                    <a:pt x="1508" y="1006"/>
                  </a:lnTo>
                  <a:lnTo>
                    <a:pt x="1498" y="1012"/>
                  </a:lnTo>
                  <a:lnTo>
                    <a:pt x="1488" y="1014"/>
                  </a:lnTo>
                  <a:lnTo>
                    <a:pt x="1480" y="1016"/>
                  </a:lnTo>
                  <a:lnTo>
                    <a:pt x="50" y="1016"/>
                  </a:lnTo>
                  <a:lnTo>
                    <a:pt x="50" y="1016"/>
                  </a:lnTo>
                  <a:lnTo>
                    <a:pt x="40" y="1014"/>
                  </a:lnTo>
                  <a:lnTo>
                    <a:pt x="32" y="1012"/>
                  </a:lnTo>
                  <a:lnTo>
                    <a:pt x="22" y="1006"/>
                  </a:lnTo>
                  <a:lnTo>
                    <a:pt x="14" y="1000"/>
                  </a:lnTo>
                  <a:lnTo>
                    <a:pt x="14" y="1000"/>
                  </a:lnTo>
                  <a:lnTo>
                    <a:pt x="8" y="992"/>
                  </a:lnTo>
                  <a:lnTo>
                    <a:pt x="4" y="984"/>
                  </a:lnTo>
                  <a:lnTo>
                    <a:pt x="0" y="974"/>
                  </a:lnTo>
                  <a:lnTo>
                    <a:pt x="0" y="9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4" y="32"/>
                  </a:lnTo>
                  <a:lnTo>
                    <a:pt x="8" y="2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2" y="8"/>
                  </a:lnTo>
                  <a:lnTo>
                    <a:pt x="32" y="4"/>
                  </a:lnTo>
                  <a:lnTo>
                    <a:pt x="40" y="2"/>
                  </a:lnTo>
                  <a:lnTo>
                    <a:pt x="50" y="0"/>
                  </a:lnTo>
                  <a:lnTo>
                    <a:pt x="1480" y="0"/>
                  </a:lnTo>
                  <a:lnTo>
                    <a:pt x="1480" y="0"/>
                  </a:lnTo>
                  <a:lnTo>
                    <a:pt x="1488" y="2"/>
                  </a:lnTo>
                  <a:lnTo>
                    <a:pt x="1498" y="4"/>
                  </a:lnTo>
                  <a:lnTo>
                    <a:pt x="1508" y="8"/>
                  </a:lnTo>
                  <a:lnTo>
                    <a:pt x="1516" y="16"/>
                  </a:lnTo>
                  <a:lnTo>
                    <a:pt x="1516" y="16"/>
                  </a:lnTo>
                  <a:lnTo>
                    <a:pt x="1522" y="24"/>
                  </a:lnTo>
                  <a:lnTo>
                    <a:pt x="1526" y="32"/>
                  </a:lnTo>
                  <a:lnTo>
                    <a:pt x="1528" y="42"/>
                  </a:lnTo>
                  <a:lnTo>
                    <a:pt x="1530" y="52"/>
                  </a:lnTo>
                  <a:lnTo>
                    <a:pt x="1530" y="964"/>
                  </a:lnTo>
                  <a:close/>
                </a:path>
              </a:pathLst>
            </a:custGeom>
            <a:solidFill>
              <a:srgbClr val="2026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3" name="Rectangle 140"/>
            <p:cNvSpPr>
              <a:spLocks noChangeArrowheads="1"/>
            </p:cNvSpPr>
            <p:nvPr/>
          </p:nvSpPr>
          <p:spPr bwMode="auto">
            <a:xfrm>
              <a:off x="-1951039" y="2436814"/>
              <a:ext cx="2174875" cy="1358901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4" name="Rectangle 141"/>
            <p:cNvSpPr>
              <a:spLocks noChangeArrowheads="1"/>
            </p:cNvSpPr>
            <p:nvPr/>
          </p:nvSpPr>
          <p:spPr bwMode="auto">
            <a:xfrm>
              <a:off x="-1951038" y="2436813"/>
              <a:ext cx="2174876" cy="135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5" name="Rectangle 142"/>
            <p:cNvSpPr>
              <a:spLocks noChangeArrowheads="1"/>
            </p:cNvSpPr>
            <p:nvPr/>
          </p:nvSpPr>
          <p:spPr bwMode="auto">
            <a:xfrm>
              <a:off x="-1147763" y="3922713"/>
              <a:ext cx="568325" cy="47625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6" name="Rectangle 143"/>
            <p:cNvSpPr>
              <a:spLocks noChangeArrowheads="1"/>
            </p:cNvSpPr>
            <p:nvPr/>
          </p:nvSpPr>
          <p:spPr bwMode="auto">
            <a:xfrm>
              <a:off x="-1147763" y="3922713"/>
              <a:ext cx="568325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7" name="Rectangle 144"/>
            <p:cNvSpPr>
              <a:spLocks noChangeArrowheads="1"/>
            </p:cNvSpPr>
            <p:nvPr/>
          </p:nvSpPr>
          <p:spPr bwMode="auto">
            <a:xfrm>
              <a:off x="-2078038" y="3989388"/>
              <a:ext cx="127000" cy="12700"/>
            </a:xfrm>
            <a:prstGeom prst="rect">
              <a:avLst/>
            </a:prstGeom>
            <a:solidFill>
              <a:srgbClr val="C4C4C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8" name="Rectangle 145"/>
            <p:cNvSpPr>
              <a:spLocks noChangeArrowheads="1"/>
            </p:cNvSpPr>
            <p:nvPr/>
          </p:nvSpPr>
          <p:spPr bwMode="auto">
            <a:xfrm>
              <a:off x="-2078038" y="3989388"/>
              <a:ext cx="127000" cy="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59" name="Rectangle 146"/>
            <p:cNvSpPr>
              <a:spLocks noChangeArrowheads="1"/>
            </p:cNvSpPr>
            <p:nvPr/>
          </p:nvSpPr>
          <p:spPr bwMode="auto">
            <a:xfrm>
              <a:off x="-2078038" y="3989388"/>
              <a:ext cx="63500" cy="12700"/>
            </a:xfrm>
            <a:prstGeom prst="rect">
              <a:avLst/>
            </a:prstGeom>
            <a:solidFill>
              <a:srgbClr val="73CF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0" name="Rectangle 147"/>
            <p:cNvSpPr>
              <a:spLocks noChangeArrowheads="1"/>
            </p:cNvSpPr>
            <p:nvPr/>
          </p:nvSpPr>
          <p:spPr bwMode="auto">
            <a:xfrm>
              <a:off x="-2078038" y="3989388"/>
              <a:ext cx="63500" cy="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1" name="Freeform 148"/>
            <p:cNvSpPr>
              <a:spLocks/>
            </p:cNvSpPr>
            <p:nvPr/>
          </p:nvSpPr>
          <p:spPr bwMode="auto">
            <a:xfrm>
              <a:off x="-890588" y="2347913"/>
              <a:ext cx="53975" cy="53975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4" y="16"/>
                </a:cxn>
                <a:cxn ang="0">
                  <a:pos x="32" y="24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0" y="32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6"/>
                </a:cxn>
              </a:cxnLst>
              <a:rect l="0" t="0" r="r" b="b"/>
              <a:pathLst>
                <a:path w="34" h="34">
                  <a:moveTo>
                    <a:pt x="34" y="16"/>
                  </a:moveTo>
                  <a:lnTo>
                    <a:pt x="34" y="16"/>
                  </a:lnTo>
                  <a:lnTo>
                    <a:pt x="32" y="24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343F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2" name="Freeform 149"/>
            <p:cNvSpPr>
              <a:spLocks/>
            </p:cNvSpPr>
            <p:nvPr/>
          </p:nvSpPr>
          <p:spPr bwMode="auto">
            <a:xfrm>
              <a:off x="-890588" y="2347913"/>
              <a:ext cx="53975" cy="53975"/>
            </a:xfrm>
            <a:custGeom>
              <a:avLst/>
              <a:gdLst/>
              <a:ahLst/>
              <a:cxnLst>
                <a:cxn ang="0">
                  <a:pos x="34" y="16"/>
                </a:cxn>
                <a:cxn ang="0">
                  <a:pos x="34" y="16"/>
                </a:cxn>
                <a:cxn ang="0">
                  <a:pos x="32" y="24"/>
                </a:cxn>
                <a:cxn ang="0">
                  <a:pos x="28" y="28"/>
                </a:cxn>
                <a:cxn ang="0">
                  <a:pos x="24" y="32"/>
                </a:cxn>
                <a:cxn ang="0">
                  <a:pos x="16" y="34"/>
                </a:cxn>
                <a:cxn ang="0">
                  <a:pos x="16" y="34"/>
                </a:cxn>
                <a:cxn ang="0">
                  <a:pos x="10" y="32"/>
                </a:cxn>
                <a:cxn ang="0">
                  <a:pos x="4" y="28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4" y="4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8" y="4"/>
                </a:cxn>
                <a:cxn ang="0">
                  <a:pos x="32" y="10"/>
                </a:cxn>
                <a:cxn ang="0">
                  <a:pos x="34" y="16"/>
                </a:cxn>
              </a:cxnLst>
              <a:rect l="0" t="0" r="r" b="b"/>
              <a:pathLst>
                <a:path w="34" h="34">
                  <a:moveTo>
                    <a:pt x="34" y="16"/>
                  </a:moveTo>
                  <a:lnTo>
                    <a:pt x="34" y="16"/>
                  </a:lnTo>
                  <a:lnTo>
                    <a:pt x="32" y="24"/>
                  </a:lnTo>
                  <a:lnTo>
                    <a:pt x="28" y="28"/>
                  </a:lnTo>
                  <a:lnTo>
                    <a:pt x="24" y="32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2" y="10"/>
                  </a:lnTo>
                  <a:lnTo>
                    <a:pt x="34" y="1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3" name="Rectangle 150"/>
            <p:cNvSpPr>
              <a:spLocks noChangeArrowheads="1"/>
            </p:cNvSpPr>
            <p:nvPr/>
          </p:nvSpPr>
          <p:spPr bwMode="auto">
            <a:xfrm>
              <a:off x="-1951038" y="3633788"/>
              <a:ext cx="2174876" cy="161925"/>
            </a:xfrm>
            <a:prstGeom prst="rect">
              <a:avLst/>
            </a:prstGeom>
            <a:solidFill>
              <a:srgbClr val="FBC15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4" name="Rectangle 151"/>
            <p:cNvSpPr>
              <a:spLocks noChangeArrowheads="1"/>
            </p:cNvSpPr>
            <p:nvPr/>
          </p:nvSpPr>
          <p:spPr bwMode="auto">
            <a:xfrm>
              <a:off x="-1951038" y="3633788"/>
              <a:ext cx="2174876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-1951038" y="2598738"/>
              <a:ext cx="2174876" cy="635000"/>
            </a:xfrm>
            <a:prstGeom prst="rect">
              <a:avLst/>
            </a:prstGeom>
            <a:solidFill>
              <a:srgbClr val="73CFF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6" name="Rectangle 153"/>
            <p:cNvSpPr>
              <a:spLocks noChangeArrowheads="1"/>
            </p:cNvSpPr>
            <p:nvPr/>
          </p:nvSpPr>
          <p:spPr bwMode="auto">
            <a:xfrm>
              <a:off x="-1951038" y="2598738"/>
              <a:ext cx="2174876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7" name="Rectangle 154"/>
            <p:cNvSpPr>
              <a:spLocks noChangeArrowheads="1"/>
            </p:cNvSpPr>
            <p:nvPr/>
          </p:nvSpPr>
          <p:spPr bwMode="auto">
            <a:xfrm>
              <a:off x="-1706563" y="3395663"/>
              <a:ext cx="73025" cy="73025"/>
            </a:xfrm>
            <a:prstGeom prst="rect">
              <a:avLst/>
            </a:prstGeom>
            <a:solidFill>
              <a:srgbClr val="4B515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8" name="Rectangle 155"/>
            <p:cNvSpPr>
              <a:spLocks noChangeArrowheads="1"/>
            </p:cNvSpPr>
            <p:nvPr/>
          </p:nvSpPr>
          <p:spPr bwMode="auto">
            <a:xfrm>
              <a:off x="-1706563" y="3395663"/>
              <a:ext cx="73025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69" name="Rectangle 156"/>
            <p:cNvSpPr>
              <a:spLocks noChangeArrowheads="1"/>
            </p:cNvSpPr>
            <p:nvPr/>
          </p:nvSpPr>
          <p:spPr bwMode="auto">
            <a:xfrm>
              <a:off x="-1262063" y="3395663"/>
              <a:ext cx="73025" cy="73025"/>
            </a:xfrm>
            <a:prstGeom prst="rect">
              <a:avLst/>
            </a:prstGeom>
            <a:solidFill>
              <a:srgbClr val="4B515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0" name="Rectangle 157"/>
            <p:cNvSpPr>
              <a:spLocks noChangeArrowheads="1"/>
            </p:cNvSpPr>
            <p:nvPr/>
          </p:nvSpPr>
          <p:spPr bwMode="auto">
            <a:xfrm>
              <a:off x="-1262063" y="3395663"/>
              <a:ext cx="73025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1" name="Rectangle 158"/>
            <p:cNvSpPr>
              <a:spLocks noChangeArrowheads="1"/>
            </p:cNvSpPr>
            <p:nvPr/>
          </p:nvSpPr>
          <p:spPr bwMode="auto">
            <a:xfrm>
              <a:off x="-820737" y="3395663"/>
              <a:ext cx="73025" cy="73025"/>
            </a:xfrm>
            <a:prstGeom prst="rect">
              <a:avLst/>
            </a:prstGeom>
            <a:solidFill>
              <a:srgbClr val="4B515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2" name="Freeform 159"/>
            <p:cNvSpPr>
              <a:spLocks/>
            </p:cNvSpPr>
            <p:nvPr/>
          </p:nvSpPr>
          <p:spPr bwMode="auto">
            <a:xfrm>
              <a:off x="-417512" y="2735263"/>
              <a:ext cx="200026" cy="234949"/>
            </a:xfrm>
            <a:custGeom>
              <a:avLst/>
              <a:gdLst/>
              <a:ahLst/>
              <a:cxnLst>
                <a:cxn ang="0">
                  <a:pos x="126" y="74"/>
                </a:cxn>
                <a:cxn ang="0">
                  <a:pos x="126" y="74"/>
                </a:cxn>
                <a:cxn ang="0">
                  <a:pos x="126" y="90"/>
                </a:cxn>
                <a:cxn ang="0">
                  <a:pos x="122" y="104"/>
                </a:cxn>
                <a:cxn ang="0">
                  <a:pos x="116" y="116"/>
                </a:cxn>
                <a:cxn ang="0">
                  <a:pos x="108" y="126"/>
                </a:cxn>
                <a:cxn ang="0">
                  <a:pos x="100" y="136"/>
                </a:cxn>
                <a:cxn ang="0">
                  <a:pos x="88" y="142"/>
                </a:cxn>
                <a:cxn ang="0">
                  <a:pos x="76" y="148"/>
                </a:cxn>
                <a:cxn ang="0">
                  <a:pos x="64" y="148"/>
                </a:cxn>
                <a:cxn ang="0">
                  <a:pos x="64" y="148"/>
                </a:cxn>
                <a:cxn ang="0">
                  <a:pos x="52" y="148"/>
                </a:cxn>
                <a:cxn ang="0">
                  <a:pos x="40" y="142"/>
                </a:cxn>
                <a:cxn ang="0">
                  <a:pos x="28" y="136"/>
                </a:cxn>
                <a:cxn ang="0">
                  <a:pos x="20" y="126"/>
                </a:cxn>
                <a:cxn ang="0">
                  <a:pos x="12" y="116"/>
                </a:cxn>
                <a:cxn ang="0">
                  <a:pos x="6" y="104"/>
                </a:cxn>
                <a:cxn ang="0">
                  <a:pos x="2" y="90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2" y="60"/>
                </a:cxn>
                <a:cxn ang="0">
                  <a:pos x="6" y="46"/>
                </a:cxn>
                <a:cxn ang="0">
                  <a:pos x="12" y="32"/>
                </a:cxn>
                <a:cxn ang="0">
                  <a:pos x="20" y="22"/>
                </a:cxn>
                <a:cxn ang="0">
                  <a:pos x="28" y="12"/>
                </a:cxn>
                <a:cxn ang="0">
                  <a:pos x="40" y="6"/>
                </a:cxn>
                <a:cxn ang="0">
                  <a:pos x="52" y="2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100" y="12"/>
                </a:cxn>
                <a:cxn ang="0">
                  <a:pos x="108" y="22"/>
                </a:cxn>
                <a:cxn ang="0">
                  <a:pos x="116" y="32"/>
                </a:cxn>
                <a:cxn ang="0">
                  <a:pos x="122" y="46"/>
                </a:cxn>
                <a:cxn ang="0">
                  <a:pos x="126" y="60"/>
                </a:cxn>
                <a:cxn ang="0">
                  <a:pos x="126" y="74"/>
                </a:cxn>
                <a:cxn ang="0">
                  <a:pos x="126" y="74"/>
                </a:cxn>
              </a:cxnLst>
              <a:rect l="0" t="0" r="r" b="b"/>
              <a:pathLst>
                <a:path w="126" h="148">
                  <a:moveTo>
                    <a:pt x="126" y="74"/>
                  </a:moveTo>
                  <a:lnTo>
                    <a:pt x="126" y="74"/>
                  </a:lnTo>
                  <a:lnTo>
                    <a:pt x="126" y="90"/>
                  </a:lnTo>
                  <a:lnTo>
                    <a:pt x="122" y="104"/>
                  </a:lnTo>
                  <a:lnTo>
                    <a:pt x="116" y="116"/>
                  </a:lnTo>
                  <a:lnTo>
                    <a:pt x="108" y="126"/>
                  </a:lnTo>
                  <a:lnTo>
                    <a:pt x="100" y="136"/>
                  </a:lnTo>
                  <a:lnTo>
                    <a:pt x="88" y="142"/>
                  </a:lnTo>
                  <a:lnTo>
                    <a:pt x="76" y="148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52" y="148"/>
                  </a:lnTo>
                  <a:lnTo>
                    <a:pt x="40" y="142"/>
                  </a:lnTo>
                  <a:lnTo>
                    <a:pt x="28" y="136"/>
                  </a:lnTo>
                  <a:lnTo>
                    <a:pt x="20" y="126"/>
                  </a:lnTo>
                  <a:lnTo>
                    <a:pt x="12" y="116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0"/>
                  </a:lnTo>
                  <a:lnTo>
                    <a:pt x="6" y="46"/>
                  </a:lnTo>
                  <a:lnTo>
                    <a:pt x="12" y="32"/>
                  </a:lnTo>
                  <a:lnTo>
                    <a:pt x="20" y="22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2"/>
                  </a:lnTo>
                  <a:lnTo>
                    <a:pt x="108" y="22"/>
                  </a:lnTo>
                  <a:lnTo>
                    <a:pt x="116" y="32"/>
                  </a:lnTo>
                  <a:lnTo>
                    <a:pt x="122" y="46"/>
                  </a:lnTo>
                  <a:lnTo>
                    <a:pt x="126" y="60"/>
                  </a:lnTo>
                  <a:lnTo>
                    <a:pt x="126" y="74"/>
                  </a:lnTo>
                  <a:lnTo>
                    <a:pt x="126" y="74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3" name="Freeform 160"/>
            <p:cNvSpPr>
              <a:spLocks/>
            </p:cNvSpPr>
            <p:nvPr/>
          </p:nvSpPr>
          <p:spPr bwMode="auto">
            <a:xfrm>
              <a:off x="-500062" y="2998788"/>
              <a:ext cx="368300" cy="95250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50" y="0"/>
                </a:cxn>
                <a:cxn ang="0">
                  <a:pos x="134" y="6"/>
                </a:cxn>
                <a:cxn ang="0">
                  <a:pos x="116" y="8"/>
                </a:cxn>
                <a:cxn ang="0">
                  <a:pos x="116" y="8"/>
                </a:cxn>
                <a:cxn ang="0">
                  <a:pos x="98" y="6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66" y="4"/>
                </a:cxn>
                <a:cxn ang="0">
                  <a:pos x="50" y="8"/>
                </a:cxn>
                <a:cxn ang="0">
                  <a:pos x="36" y="16"/>
                </a:cxn>
                <a:cxn ang="0">
                  <a:pos x="26" y="22"/>
                </a:cxn>
                <a:cxn ang="0">
                  <a:pos x="16" y="32"/>
                </a:cxn>
                <a:cxn ang="0">
                  <a:pos x="8" y="40"/>
                </a:cxn>
                <a:cxn ang="0">
                  <a:pos x="2" y="50"/>
                </a:cxn>
                <a:cxn ang="0">
                  <a:pos x="0" y="60"/>
                </a:cxn>
                <a:cxn ang="0">
                  <a:pos x="232" y="60"/>
                </a:cxn>
                <a:cxn ang="0">
                  <a:pos x="232" y="60"/>
                </a:cxn>
                <a:cxn ang="0">
                  <a:pos x="230" y="50"/>
                </a:cxn>
                <a:cxn ang="0">
                  <a:pos x="224" y="40"/>
                </a:cxn>
                <a:cxn ang="0">
                  <a:pos x="216" y="32"/>
                </a:cxn>
                <a:cxn ang="0">
                  <a:pos x="206" y="22"/>
                </a:cxn>
                <a:cxn ang="0">
                  <a:pos x="194" y="16"/>
                </a:cxn>
                <a:cxn ang="0">
                  <a:pos x="182" y="8"/>
                </a:cxn>
                <a:cxn ang="0">
                  <a:pos x="166" y="4"/>
                </a:cxn>
                <a:cxn ang="0">
                  <a:pos x="150" y="0"/>
                </a:cxn>
                <a:cxn ang="0">
                  <a:pos x="150" y="0"/>
                </a:cxn>
              </a:cxnLst>
              <a:rect l="0" t="0" r="r" b="b"/>
              <a:pathLst>
                <a:path w="232" h="60">
                  <a:moveTo>
                    <a:pt x="150" y="0"/>
                  </a:moveTo>
                  <a:lnTo>
                    <a:pt x="150" y="0"/>
                  </a:lnTo>
                  <a:lnTo>
                    <a:pt x="134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98" y="6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66" y="4"/>
                  </a:lnTo>
                  <a:lnTo>
                    <a:pt x="50" y="8"/>
                  </a:lnTo>
                  <a:lnTo>
                    <a:pt x="36" y="16"/>
                  </a:lnTo>
                  <a:lnTo>
                    <a:pt x="26" y="22"/>
                  </a:lnTo>
                  <a:lnTo>
                    <a:pt x="16" y="32"/>
                  </a:lnTo>
                  <a:lnTo>
                    <a:pt x="8" y="40"/>
                  </a:lnTo>
                  <a:lnTo>
                    <a:pt x="2" y="50"/>
                  </a:lnTo>
                  <a:lnTo>
                    <a:pt x="0" y="60"/>
                  </a:lnTo>
                  <a:lnTo>
                    <a:pt x="232" y="60"/>
                  </a:lnTo>
                  <a:lnTo>
                    <a:pt x="232" y="60"/>
                  </a:lnTo>
                  <a:lnTo>
                    <a:pt x="230" y="50"/>
                  </a:lnTo>
                  <a:lnTo>
                    <a:pt x="224" y="40"/>
                  </a:lnTo>
                  <a:lnTo>
                    <a:pt x="216" y="32"/>
                  </a:lnTo>
                  <a:lnTo>
                    <a:pt x="206" y="22"/>
                  </a:lnTo>
                  <a:lnTo>
                    <a:pt x="194" y="16"/>
                  </a:lnTo>
                  <a:lnTo>
                    <a:pt x="182" y="8"/>
                  </a:lnTo>
                  <a:lnTo>
                    <a:pt x="166" y="4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4" name="Rectangle 161"/>
            <p:cNvSpPr>
              <a:spLocks noChangeArrowheads="1"/>
            </p:cNvSpPr>
            <p:nvPr/>
          </p:nvSpPr>
          <p:spPr bwMode="auto">
            <a:xfrm>
              <a:off x="-1706563" y="2735263"/>
              <a:ext cx="958850" cy="38100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5" name="Rectangle 162"/>
            <p:cNvSpPr>
              <a:spLocks noChangeArrowheads="1"/>
            </p:cNvSpPr>
            <p:nvPr/>
          </p:nvSpPr>
          <p:spPr bwMode="auto">
            <a:xfrm>
              <a:off x="-1706563" y="2735263"/>
              <a:ext cx="958850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6" name="Rectangle 163"/>
            <p:cNvSpPr>
              <a:spLocks noChangeArrowheads="1"/>
            </p:cNvSpPr>
            <p:nvPr/>
          </p:nvSpPr>
          <p:spPr bwMode="auto">
            <a:xfrm>
              <a:off x="-1706563" y="2843213"/>
              <a:ext cx="958850" cy="38100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7" name="Rectangle 164"/>
            <p:cNvSpPr>
              <a:spLocks noChangeArrowheads="1"/>
            </p:cNvSpPr>
            <p:nvPr/>
          </p:nvSpPr>
          <p:spPr bwMode="auto">
            <a:xfrm>
              <a:off x="-1706563" y="2843213"/>
              <a:ext cx="958850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8" name="Rectangle 165"/>
            <p:cNvSpPr>
              <a:spLocks noChangeArrowheads="1"/>
            </p:cNvSpPr>
            <p:nvPr/>
          </p:nvSpPr>
          <p:spPr bwMode="auto">
            <a:xfrm>
              <a:off x="-1706563" y="2951163"/>
              <a:ext cx="958850" cy="38100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79" name="Rectangle 166"/>
            <p:cNvSpPr>
              <a:spLocks noChangeArrowheads="1"/>
            </p:cNvSpPr>
            <p:nvPr/>
          </p:nvSpPr>
          <p:spPr bwMode="auto">
            <a:xfrm>
              <a:off x="-1706563" y="2951163"/>
              <a:ext cx="958850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0" name="Rectangle 167"/>
            <p:cNvSpPr>
              <a:spLocks noChangeArrowheads="1"/>
            </p:cNvSpPr>
            <p:nvPr/>
          </p:nvSpPr>
          <p:spPr bwMode="auto">
            <a:xfrm>
              <a:off x="-1706563" y="3059113"/>
              <a:ext cx="479425" cy="34925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1" name="Rectangle 168"/>
            <p:cNvSpPr>
              <a:spLocks noChangeArrowheads="1"/>
            </p:cNvSpPr>
            <p:nvPr/>
          </p:nvSpPr>
          <p:spPr bwMode="auto">
            <a:xfrm>
              <a:off x="-1706563" y="3059113"/>
              <a:ext cx="479425" cy="3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2" name="Freeform 169"/>
            <p:cNvSpPr>
              <a:spLocks noEditPoints="1"/>
            </p:cNvSpPr>
            <p:nvPr/>
          </p:nvSpPr>
          <p:spPr bwMode="auto">
            <a:xfrm>
              <a:off x="-2354263" y="3922713"/>
              <a:ext cx="1489075" cy="146050"/>
            </a:xfrm>
            <a:custGeom>
              <a:avLst/>
              <a:gdLst/>
              <a:ahLst/>
              <a:cxnLst>
                <a:cxn ang="0">
                  <a:pos x="214" y="42"/>
                </a:cxn>
                <a:cxn ang="0">
                  <a:pos x="254" y="42"/>
                </a:cxn>
                <a:cxn ang="0">
                  <a:pos x="254" y="50"/>
                </a:cxn>
                <a:cxn ang="0">
                  <a:pos x="174" y="50"/>
                </a:cxn>
                <a:cxn ang="0">
                  <a:pos x="174" y="42"/>
                </a:cxn>
                <a:cxn ang="0">
                  <a:pos x="214" y="42"/>
                </a:cxn>
                <a:cxn ang="0">
                  <a:pos x="76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8"/>
                </a:cxn>
                <a:cxn ang="0">
                  <a:pos x="6" y="44"/>
                </a:cxn>
                <a:cxn ang="0">
                  <a:pos x="14" y="56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36" y="80"/>
                </a:cxn>
                <a:cxn ang="0">
                  <a:pos x="50" y="86"/>
                </a:cxn>
                <a:cxn ang="0">
                  <a:pos x="64" y="92"/>
                </a:cxn>
                <a:cxn ang="0">
                  <a:pos x="80" y="92"/>
                </a:cxn>
                <a:cxn ang="0">
                  <a:pos x="938" y="92"/>
                </a:cxn>
                <a:cxn ang="0">
                  <a:pos x="938" y="30"/>
                </a:cxn>
                <a:cxn ang="0">
                  <a:pos x="760" y="30"/>
                </a:cxn>
                <a:cxn ang="0">
                  <a:pos x="760" y="0"/>
                </a:cxn>
              </a:cxnLst>
              <a:rect l="0" t="0" r="r" b="b"/>
              <a:pathLst>
                <a:path w="938" h="92">
                  <a:moveTo>
                    <a:pt x="214" y="42"/>
                  </a:moveTo>
                  <a:lnTo>
                    <a:pt x="254" y="42"/>
                  </a:lnTo>
                  <a:lnTo>
                    <a:pt x="254" y="50"/>
                  </a:lnTo>
                  <a:lnTo>
                    <a:pt x="174" y="50"/>
                  </a:lnTo>
                  <a:lnTo>
                    <a:pt x="174" y="42"/>
                  </a:lnTo>
                  <a:lnTo>
                    <a:pt x="214" y="42"/>
                  </a:lnTo>
                  <a:close/>
                  <a:moveTo>
                    <a:pt x="76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8"/>
                  </a:lnTo>
                  <a:lnTo>
                    <a:pt x="6" y="44"/>
                  </a:lnTo>
                  <a:lnTo>
                    <a:pt x="14" y="5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6" y="80"/>
                  </a:lnTo>
                  <a:lnTo>
                    <a:pt x="50" y="86"/>
                  </a:lnTo>
                  <a:lnTo>
                    <a:pt x="64" y="92"/>
                  </a:lnTo>
                  <a:lnTo>
                    <a:pt x="80" y="92"/>
                  </a:lnTo>
                  <a:lnTo>
                    <a:pt x="938" y="92"/>
                  </a:lnTo>
                  <a:lnTo>
                    <a:pt x="938" y="30"/>
                  </a:lnTo>
                  <a:lnTo>
                    <a:pt x="760" y="30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8F9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3" name="Freeform 170"/>
            <p:cNvSpPr>
              <a:spLocks/>
            </p:cNvSpPr>
            <p:nvPr/>
          </p:nvSpPr>
          <p:spPr bwMode="auto">
            <a:xfrm>
              <a:off x="-2078038" y="3989388"/>
              <a:ext cx="127000" cy="12700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80" y="0"/>
                </a:cxn>
                <a:cxn ang="0">
                  <a:pos x="8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80" h="8">
                  <a:moveTo>
                    <a:pt x="40" y="0"/>
                  </a:moveTo>
                  <a:lnTo>
                    <a:pt x="80" y="0"/>
                  </a:lnTo>
                  <a:lnTo>
                    <a:pt x="8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4" name="Freeform 171"/>
            <p:cNvSpPr>
              <a:spLocks/>
            </p:cNvSpPr>
            <p:nvPr/>
          </p:nvSpPr>
          <p:spPr bwMode="auto">
            <a:xfrm>
              <a:off x="-2354263" y="3922713"/>
              <a:ext cx="1489075" cy="146050"/>
            </a:xfrm>
            <a:custGeom>
              <a:avLst/>
              <a:gdLst/>
              <a:ahLst/>
              <a:cxnLst>
                <a:cxn ang="0">
                  <a:pos x="760" y="0"/>
                </a:cxn>
                <a:cxn ang="0">
                  <a:pos x="0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" y="28"/>
                </a:cxn>
                <a:cxn ang="0">
                  <a:pos x="6" y="44"/>
                </a:cxn>
                <a:cxn ang="0">
                  <a:pos x="14" y="56"/>
                </a:cxn>
                <a:cxn ang="0">
                  <a:pos x="24" y="70"/>
                </a:cxn>
                <a:cxn ang="0">
                  <a:pos x="24" y="70"/>
                </a:cxn>
                <a:cxn ang="0">
                  <a:pos x="36" y="80"/>
                </a:cxn>
                <a:cxn ang="0">
                  <a:pos x="50" y="86"/>
                </a:cxn>
                <a:cxn ang="0">
                  <a:pos x="64" y="92"/>
                </a:cxn>
                <a:cxn ang="0">
                  <a:pos x="80" y="92"/>
                </a:cxn>
                <a:cxn ang="0">
                  <a:pos x="938" y="92"/>
                </a:cxn>
                <a:cxn ang="0">
                  <a:pos x="938" y="30"/>
                </a:cxn>
                <a:cxn ang="0">
                  <a:pos x="760" y="30"/>
                </a:cxn>
                <a:cxn ang="0">
                  <a:pos x="760" y="0"/>
                </a:cxn>
              </a:cxnLst>
              <a:rect l="0" t="0" r="r" b="b"/>
              <a:pathLst>
                <a:path w="938" h="92">
                  <a:moveTo>
                    <a:pt x="760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8"/>
                  </a:lnTo>
                  <a:lnTo>
                    <a:pt x="6" y="44"/>
                  </a:lnTo>
                  <a:lnTo>
                    <a:pt x="14" y="56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36" y="80"/>
                  </a:lnTo>
                  <a:lnTo>
                    <a:pt x="50" y="86"/>
                  </a:lnTo>
                  <a:lnTo>
                    <a:pt x="64" y="92"/>
                  </a:lnTo>
                  <a:lnTo>
                    <a:pt x="80" y="92"/>
                  </a:lnTo>
                  <a:lnTo>
                    <a:pt x="938" y="92"/>
                  </a:lnTo>
                  <a:lnTo>
                    <a:pt x="938" y="30"/>
                  </a:lnTo>
                  <a:lnTo>
                    <a:pt x="760" y="30"/>
                  </a:lnTo>
                  <a:lnTo>
                    <a:pt x="76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5" name="Freeform 172"/>
            <p:cNvSpPr>
              <a:spLocks/>
            </p:cNvSpPr>
            <p:nvPr/>
          </p:nvSpPr>
          <p:spPr bwMode="auto">
            <a:xfrm>
              <a:off x="-2078038" y="2309813"/>
              <a:ext cx="1212850" cy="1612900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32" y="4"/>
                </a:cxn>
                <a:cxn ang="0">
                  <a:pos x="22" y="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4" y="32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74"/>
                </a:cxn>
                <a:cxn ang="0">
                  <a:pos x="4" y="984"/>
                </a:cxn>
                <a:cxn ang="0">
                  <a:pos x="8" y="992"/>
                </a:cxn>
                <a:cxn ang="0">
                  <a:pos x="14" y="1000"/>
                </a:cxn>
                <a:cxn ang="0">
                  <a:pos x="14" y="1000"/>
                </a:cxn>
                <a:cxn ang="0">
                  <a:pos x="22" y="1006"/>
                </a:cxn>
                <a:cxn ang="0">
                  <a:pos x="32" y="1012"/>
                </a:cxn>
                <a:cxn ang="0">
                  <a:pos x="40" y="1014"/>
                </a:cxn>
                <a:cxn ang="0">
                  <a:pos x="50" y="1016"/>
                </a:cxn>
                <a:cxn ang="0">
                  <a:pos x="50" y="1016"/>
                </a:cxn>
                <a:cxn ang="0">
                  <a:pos x="50" y="1016"/>
                </a:cxn>
                <a:cxn ang="0">
                  <a:pos x="586" y="1016"/>
                </a:cxn>
                <a:cxn ang="0">
                  <a:pos x="764" y="1016"/>
                </a:cxn>
                <a:cxn ang="0">
                  <a:pos x="764" y="936"/>
                </a:cxn>
                <a:cxn ang="0">
                  <a:pos x="80" y="936"/>
                </a:cxn>
                <a:cxn ang="0">
                  <a:pos x="80" y="80"/>
                </a:cxn>
                <a:cxn ang="0">
                  <a:pos x="764" y="80"/>
                </a:cxn>
                <a:cxn ang="0">
                  <a:pos x="764" y="58"/>
                </a:cxn>
                <a:cxn ang="0">
                  <a:pos x="764" y="58"/>
                </a:cxn>
                <a:cxn ang="0">
                  <a:pos x="758" y="56"/>
                </a:cxn>
                <a:cxn ang="0">
                  <a:pos x="752" y="52"/>
                </a:cxn>
                <a:cxn ang="0">
                  <a:pos x="748" y="48"/>
                </a:cxn>
                <a:cxn ang="0">
                  <a:pos x="748" y="40"/>
                </a:cxn>
                <a:cxn ang="0">
                  <a:pos x="748" y="40"/>
                </a:cxn>
                <a:cxn ang="0">
                  <a:pos x="748" y="34"/>
                </a:cxn>
                <a:cxn ang="0">
                  <a:pos x="752" y="28"/>
                </a:cxn>
                <a:cxn ang="0">
                  <a:pos x="758" y="24"/>
                </a:cxn>
                <a:cxn ang="0">
                  <a:pos x="764" y="24"/>
                </a:cxn>
                <a:cxn ang="0">
                  <a:pos x="764" y="0"/>
                </a:cxn>
              </a:cxnLst>
              <a:rect l="0" t="0" r="r" b="b"/>
              <a:pathLst>
                <a:path w="764" h="1016">
                  <a:moveTo>
                    <a:pt x="764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2" y="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74"/>
                  </a:lnTo>
                  <a:lnTo>
                    <a:pt x="4" y="984"/>
                  </a:lnTo>
                  <a:lnTo>
                    <a:pt x="8" y="992"/>
                  </a:lnTo>
                  <a:lnTo>
                    <a:pt x="14" y="1000"/>
                  </a:lnTo>
                  <a:lnTo>
                    <a:pt x="14" y="1000"/>
                  </a:lnTo>
                  <a:lnTo>
                    <a:pt x="22" y="1006"/>
                  </a:lnTo>
                  <a:lnTo>
                    <a:pt x="32" y="1012"/>
                  </a:lnTo>
                  <a:lnTo>
                    <a:pt x="40" y="1014"/>
                  </a:lnTo>
                  <a:lnTo>
                    <a:pt x="50" y="1016"/>
                  </a:lnTo>
                  <a:lnTo>
                    <a:pt x="50" y="1016"/>
                  </a:lnTo>
                  <a:lnTo>
                    <a:pt x="50" y="1016"/>
                  </a:lnTo>
                  <a:lnTo>
                    <a:pt x="586" y="1016"/>
                  </a:lnTo>
                  <a:lnTo>
                    <a:pt x="764" y="1016"/>
                  </a:lnTo>
                  <a:lnTo>
                    <a:pt x="764" y="936"/>
                  </a:lnTo>
                  <a:lnTo>
                    <a:pt x="80" y="936"/>
                  </a:lnTo>
                  <a:lnTo>
                    <a:pt x="80" y="80"/>
                  </a:lnTo>
                  <a:lnTo>
                    <a:pt x="764" y="80"/>
                  </a:lnTo>
                  <a:lnTo>
                    <a:pt x="764" y="58"/>
                  </a:lnTo>
                  <a:lnTo>
                    <a:pt x="764" y="58"/>
                  </a:lnTo>
                  <a:lnTo>
                    <a:pt x="758" y="56"/>
                  </a:lnTo>
                  <a:lnTo>
                    <a:pt x="752" y="52"/>
                  </a:lnTo>
                  <a:lnTo>
                    <a:pt x="748" y="48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8" y="34"/>
                  </a:lnTo>
                  <a:lnTo>
                    <a:pt x="752" y="28"/>
                  </a:lnTo>
                  <a:lnTo>
                    <a:pt x="758" y="24"/>
                  </a:lnTo>
                  <a:lnTo>
                    <a:pt x="764" y="24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393C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6" name="Freeform 173"/>
            <p:cNvSpPr>
              <a:spLocks/>
            </p:cNvSpPr>
            <p:nvPr/>
          </p:nvSpPr>
          <p:spPr bwMode="auto">
            <a:xfrm>
              <a:off x="-2078038" y="2309813"/>
              <a:ext cx="1212850" cy="1612900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32" y="4"/>
                </a:cxn>
                <a:cxn ang="0">
                  <a:pos x="22" y="8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4" y="32"/>
                </a:cxn>
                <a:cxn ang="0">
                  <a:pos x="0" y="42"/>
                </a:cxn>
                <a:cxn ang="0">
                  <a:pos x="0" y="52"/>
                </a:cxn>
                <a:cxn ang="0">
                  <a:pos x="0" y="964"/>
                </a:cxn>
                <a:cxn ang="0">
                  <a:pos x="0" y="964"/>
                </a:cxn>
                <a:cxn ang="0">
                  <a:pos x="0" y="974"/>
                </a:cxn>
                <a:cxn ang="0">
                  <a:pos x="4" y="984"/>
                </a:cxn>
                <a:cxn ang="0">
                  <a:pos x="8" y="992"/>
                </a:cxn>
                <a:cxn ang="0">
                  <a:pos x="14" y="1000"/>
                </a:cxn>
                <a:cxn ang="0">
                  <a:pos x="14" y="1000"/>
                </a:cxn>
                <a:cxn ang="0">
                  <a:pos x="22" y="1006"/>
                </a:cxn>
                <a:cxn ang="0">
                  <a:pos x="32" y="1012"/>
                </a:cxn>
                <a:cxn ang="0">
                  <a:pos x="40" y="1014"/>
                </a:cxn>
                <a:cxn ang="0">
                  <a:pos x="50" y="1016"/>
                </a:cxn>
                <a:cxn ang="0">
                  <a:pos x="50" y="1016"/>
                </a:cxn>
                <a:cxn ang="0">
                  <a:pos x="50" y="1016"/>
                </a:cxn>
                <a:cxn ang="0">
                  <a:pos x="586" y="1016"/>
                </a:cxn>
                <a:cxn ang="0">
                  <a:pos x="764" y="1016"/>
                </a:cxn>
                <a:cxn ang="0">
                  <a:pos x="764" y="936"/>
                </a:cxn>
                <a:cxn ang="0">
                  <a:pos x="80" y="936"/>
                </a:cxn>
                <a:cxn ang="0">
                  <a:pos x="80" y="80"/>
                </a:cxn>
                <a:cxn ang="0">
                  <a:pos x="764" y="80"/>
                </a:cxn>
                <a:cxn ang="0">
                  <a:pos x="764" y="58"/>
                </a:cxn>
                <a:cxn ang="0">
                  <a:pos x="764" y="58"/>
                </a:cxn>
                <a:cxn ang="0">
                  <a:pos x="758" y="56"/>
                </a:cxn>
                <a:cxn ang="0">
                  <a:pos x="752" y="52"/>
                </a:cxn>
                <a:cxn ang="0">
                  <a:pos x="748" y="48"/>
                </a:cxn>
                <a:cxn ang="0">
                  <a:pos x="748" y="40"/>
                </a:cxn>
                <a:cxn ang="0">
                  <a:pos x="748" y="40"/>
                </a:cxn>
                <a:cxn ang="0">
                  <a:pos x="748" y="34"/>
                </a:cxn>
                <a:cxn ang="0">
                  <a:pos x="752" y="28"/>
                </a:cxn>
                <a:cxn ang="0">
                  <a:pos x="758" y="24"/>
                </a:cxn>
                <a:cxn ang="0">
                  <a:pos x="764" y="24"/>
                </a:cxn>
                <a:cxn ang="0">
                  <a:pos x="764" y="0"/>
                </a:cxn>
              </a:cxnLst>
              <a:rect l="0" t="0" r="r" b="b"/>
              <a:pathLst>
                <a:path w="764" h="1016">
                  <a:moveTo>
                    <a:pt x="764" y="0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2" y="4"/>
                  </a:lnTo>
                  <a:lnTo>
                    <a:pt x="22" y="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4"/>
                  </a:lnTo>
                  <a:lnTo>
                    <a:pt x="4" y="32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964"/>
                  </a:lnTo>
                  <a:lnTo>
                    <a:pt x="0" y="964"/>
                  </a:lnTo>
                  <a:lnTo>
                    <a:pt x="0" y="974"/>
                  </a:lnTo>
                  <a:lnTo>
                    <a:pt x="4" y="984"/>
                  </a:lnTo>
                  <a:lnTo>
                    <a:pt x="8" y="992"/>
                  </a:lnTo>
                  <a:lnTo>
                    <a:pt x="14" y="1000"/>
                  </a:lnTo>
                  <a:lnTo>
                    <a:pt x="14" y="1000"/>
                  </a:lnTo>
                  <a:lnTo>
                    <a:pt x="22" y="1006"/>
                  </a:lnTo>
                  <a:lnTo>
                    <a:pt x="32" y="1012"/>
                  </a:lnTo>
                  <a:lnTo>
                    <a:pt x="40" y="1014"/>
                  </a:lnTo>
                  <a:lnTo>
                    <a:pt x="50" y="1016"/>
                  </a:lnTo>
                  <a:lnTo>
                    <a:pt x="50" y="1016"/>
                  </a:lnTo>
                  <a:lnTo>
                    <a:pt x="50" y="1016"/>
                  </a:lnTo>
                  <a:lnTo>
                    <a:pt x="586" y="1016"/>
                  </a:lnTo>
                  <a:lnTo>
                    <a:pt x="764" y="1016"/>
                  </a:lnTo>
                  <a:lnTo>
                    <a:pt x="764" y="936"/>
                  </a:lnTo>
                  <a:lnTo>
                    <a:pt x="80" y="936"/>
                  </a:lnTo>
                  <a:lnTo>
                    <a:pt x="80" y="80"/>
                  </a:lnTo>
                  <a:lnTo>
                    <a:pt x="764" y="80"/>
                  </a:lnTo>
                  <a:lnTo>
                    <a:pt x="764" y="58"/>
                  </a:lnTo>
                  <a:lnTo>
                    <a:pt x="764" y="58"/>
                  </a:lnTo>
                  <a:lnTo>
                    <a:pt x="758" y="56"/>
                  </a:lnTo>
                  <a:lnTo>
                    <a:pt x="752" y="52"/>
                  </a:lnTo>
                  <a:lnTo>
                    <a:pt x="748" y="48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48" y="34"/>
                  </a:lnTo>
                  <a:lnTo>
                    <a:pt x="752" y="28"/>
                  </a:lnTo>
                  <a:lnTo>
                    <a:pt x="758" y="24"/>
                  </a:lnTo>
                  <a:lnTo>
                    <a:pt x="764" y="24"/>
                  </a:lnTo>
                  <a:lnTo>
                    <a:pt x="76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7" name="Freeform 174"/>
            <p:cNvSpPr>
              <a:spLocks noEditPoints="1"/>
            </p:cNvSpPr>
            <p:nvPr/>
          </p:nvSpPr>
          <p:spPr bwMode="auto">
            <a:xfrm>
              <a:off x="-1951039" y="2436814"/>
              <a:ext cx="1085850" cy="1358901"/>
            </a:xfrm>
            <a:custGeom>
              <a:avLst/>
              <a:gdLst/>
              <a:ahLst/>
              <a:cxnLst>
                <a:cxn ang="0">
                  <a:pos x="154" y="650"/>
                </a:cxn>
                <a:cxn ang="0">
                  <a:pos x="154" y="604"/>
                </a:cxn>
                <a:cxn ang="0">
                  <a:pos x="200" y="604"/>
                </a:cxn>
                <a:cxn ang="0">
                  <a:pos x="200" y="650"/>
                </a:cxn>
                <a:cxn ang="0">
                  <a:pos x="154" y="650"/>
                </a:cxn>
                <a:cxn ang="0">
                  <a:pos x="434" y="650"/>
                </a:cxn>
                <a:cxn ang="0">
                  <a:pos x="434" y="604"/>
                </a:cxn>
                <a:cxn ang="0">
                  <a:pos x="480" y="604"/>
                </a:cxn>
                <a:cxn ang="0">
                  <a:pos x="480" y="650"/>
                </a:cxn>
                <a:cxn ang="0">
                  <a:pos x="434" y="650"/>
                </a:cxn>
                <a:cxn ang="0">
                  <a:pos x="684" y="0"/>
                </a:cxn>
                <a:cxn ang="0">
                  <a:pos x="0" y="0"/>
                </a:cxn>
                <a:cxn ang="0">
                  <a:pos x="0" y="856"/>
                </a:cxn>
                <a:cxn ang="0">
                  <a:pos x="684" y="856"/>
                </a:cxn>
                <a:cxn ang="0">
                  <a:pos x="0" y="856"/>
                </a:cxn>
                <a:cxn ang="0">
                  <a:pos x="0" y="754"/>
                </a:cxn>
                <a:cxn ang="0">
                  <a:pos x="684" y="754"/>
                </a:cxn>
                <a:cxn ang="0">
                  <a:pos x="684" y="502"/>
                </a:cxn>
                <a:cxn ang="0">
                  <a:pos x="0" y="502"/>
                </a:cxn>
                <a:cxn ang="0">
                  <a:pos x="0" y="102"/>
                </a:cxn>
                <a:cxn ang="0">
                  <a:pos x="684" y="102"/>
                </a:cxn>
                <a:cxn ang="0">
                  <a:pos x="684" y="0"/>
                </a:cxn>
              </a:cxnLst>
              <a:rect l="0" t="0" r="r" b="b"/>
              <a:pathLst>
                <a:path w="684" h="856">
                  <a:moveTo>
                    <a:pt x="154" y="650"/>
                  </a:moveTo>
                  <a:lnTo>
                    <a:pt x="154" y="604"/>
                  </a:lnTo>
                  <a:lnTo>
                    <a:pt x="200" y="604"/>
                  </a:lnTo>
                  <a:lnTo>
                    <a:pt x="200" y="650"/>
                  </a:lnTo>
                  <a:lnTo>
                    <a:pt x="154" y="650"/>
                  </a:lnTo>
                  <a:close/>
                  <a:moveTo>
                    <a:pt x="434" y="650"/>
                  </a:moveTo>
                  <a:lnTo>
                    <a:pt x="434" y="604"/>
                  </a:lnTo>
                  <a:lnTo>
                    <a:pt x="480" y="604"/>
                  </a:lnTo>
                  <a:lnTo>
                    <a:pt x="480" y="650"/>
                  </a:lnTo>
                  <a:lnTo>
                    <a:pt x="434" y="650"/>
                  </a:lnTo>
                  <a:close/>
                  <a:moveTo>
                    <a:pt x="684" y="0"/>
                  </a:moveTo>
                  <a:lnTo>
                    <a:pt x="0" y="0"/>
                  </a:lnTo>
                  <a:lnTo>
                    <a:pt x="0" y="856"/>
                  </a:lnTo>
                  <a:lnTo>
                    <a:pt x="684" y="856"/>
                  </a:lnTo>
                  <a:lnTo>
                    <a:pt x="0" y="856"/>
                  </a:lnTo>
                  <a:lnTo>
                    <a:pt x="0" y="754"/>
                  </a:lnTo>
                  <a:lnTo>
                    <a:pt x="684" y="754"/>
                  </a:lnTo>
                  <a:lnTo>
                    <a:pt x="684" y="502"/>
                  </a:lnTo>
                  <a:lnTo>
                    <a:pt x="0" y="502"/>
                  </a:lnTo>
                  <a:lnTo>
                    <a:pt x="0" y="102"/>
                  </a:lnTo>
                  <a:lnTo>
                    <a:pt x="684" y="102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8F9F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8" name="Rectangle 175"/>
            <p:cNvSpPr>
              <a:spLocks noChangeArrowheads="1"/>
            </p:cNvSpPr>
            <p:nvPr/>
          </p:nvSpPr>
          <p:spPr bwMode="auto">
            <a:xfrm>
              <a:off x="-1706563" y="3395663"/>
              <a:ext cx="73025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89" name="Rectangle 176"/>
            <p:cNvSpPr>
              <a:spLocks noChangeArrowheads="1"/>
            </p:cNvSpPr>
            <p:nvPr/>
          </p:nvSpPr>
          <p:spPr bwMode="auto">
            <a:xfrm>
              <a:off x="-1262063" y="3395663"/>
              <a:ext cx="73025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0" name="Freeform 177"/>
            <p:cNvSpPr>
              <a:spLocks/>
            </p:cNvSpPr>
            <p:nvPr/>
          </p:nvSpPr>
          <p:spPr bwMode="auto">
            <a:xfrm>
              <a:off x="-1951038" y="2436813"/>
              <a:ext cx="1085850" cy="1358900"/>
            </a:xfrm>
            <a:custGeom>
              <a:avLst/>
              <a:gdLst/>
              <a:ahLst/>
              <a:cxnLst>
                <a:cxn ang="0">
                  <a:pos x="684" y="0"/>
                </a:cxn>
                <a:cxn ang="0">
                  <a:pos x="0" y="0"/>
                </a:cxn>
                <a:cxn ang="0">
                  <a:pos x="0" y="856"/>
                </a:cxn>
                <a:cxn ang="0">
                  <a:pos x="684" y="856"/>
                </a:cxn>
                <a:cxn ang="0">
                  <a:pos x="0" y="856"/>
                </a:cxn>
                <a:cxn ang="0">
                  <a:pos x="0" y="754"/>
                </a:cxn>
                <a:cxn ang="0">
                  <a:pos x="684" y="754"/>
                </a:cxn>
                <a:cxn ang="0">
                  <a:pos x="684" y="502"/>
                </a:cxn>
                <a:cxn ang="0">
                  <a:pos x="0" y="502"/>
                </a:cxn>
                <a:cxn ang="0">
                  <a:pos x="0" y="102"/>
                </a:cxn>
                <a:cxn ang="0">
                  <a:pos x="684" y="102"/>
                </a:cxn>
                <a:cxn ang="0">
                  <a:pos x="684" y="0"/>
                </a:cxn>
              </a:cxnLst>
              <a:rect l="0" t="0" r="r" b="b"/>
              <a:pathLst>
                <a:path w="684" h="856">
                  <a:moveTo>
                    <a:pt x="684" y="0"/>
                  </a:moveTo>
                  <a:lnTo>
                    <a:pt x="0" y="0"/>
                  </a:lnTo>
                  <a:lnTo>
                    <a:pt x="0" y="856"/>
                  </a:lnTo>
                  <a:lnTo>
                    <a:pt x="684" y="856"/>
                  </a:lnTo>
                  <a:lnTo>
                    <a:pt x="0" y="856"/>
                  </a:lnTo>
                  <a:lnTo>
                    <a:pt x="0" y="754"/>
                  </a:lnTo>
                  <a:lnTo>
                    <a:pt x="684" y="754"/>
                  </a:lnTo>
                  <a:lnTo>
                    <a:pt x="684" y="502"/>
                  </a:lnTo>
                  <a:lnTo>
                    <a:pt x="0" y="502"/>
                  </a:lnTo>
                  <a:lnTo>
                    <a:pt x="0" y="102"/>
                  </a:lnTo>
                  <a:lnTo>
                    <a:pt x="684" y="102"/>
                  </a:lnTo>
                  <a:lnTo>
                    <a:pt x="68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1" name="Rectangle 178"/>
            <p:cNvSpPr>
              <a:spLocks noChangeArrowheads="1"/>
            </p:cNvSpPr>
            <p:nvPr/>
          </p:nvSpPr>
          <p:spPr bwMode="auto">
            <a:xfrm>
              <a:off x="-1147763" y="3922713"/>
              <a:ext cx="282575" cy="47625"/>
            </a:xfrm>
            <a:prstGeom prst="rect">
              <a:avLst/>
            </a:prstGeom>
            <a:solidFill>
              <a:srgbClr val="CCCB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2" name="Rectangle 179"/>
            <p:cNvSpPr>
              <a:spLocks noChangeArrowheads="1"/>
            </p:cNvSpPr>
            <p:nvPr/>
          </p:nvSpPr>
          <p:spPr bwMode="auto">
            <a:xfrm>
              <a:off x="-1147763" y="3922713"/>
              <a:ext cx="282575" cy="4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3" name="Freeform 180"/>
            <p:cNvSpPr>
              <a:spLocks/>
            </p:cNvSpPr>
            <p:nvPr/>
          </p:nvSpPr>
          <p:spPr bwMode="auto">
            <a:xfrm>
              <a:off x="-2078038" y="3989388"/>
              <a:ext cx="127000" cy="127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0" y="8"/>
                </a:cxn>
                <a:cxn ang="0">
                  <a:pos x="80" y="0"/>
                </a:cxn>
              </a:cxnLst>
              <a:rect l="0" t="0" r="r" b="b"/>
              <a:pathLst>
                <a:path w="80" h="8">
                  <a:moveTo>
                    <a:pt x="80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80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CB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4" name="Freeform 181"/>
            <p:cNvSpPr>
              <a:spLocks/>
            </p:cNvSpPr>
            <p:nvPr/>
          </p:nvSpPr>
          <p:spPr bwMode="auto">
            <a:xfrm>
              <a:off x="-2078038" y="3989388"/>
              <a:ext cx="127000" cy="1270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0" y="8"/>
                </a:cxn>
                <a:cxn ang="0">
                  <a:pos x="80" y="0"/>
                </a:cxn>
              </a:cxnLst>
              <a:rect l="0" t="0" r="r" b="b"/>
              <a:pathLst>
                <a:path w="80" h="8">
                  <a:moveTo>
                    <a:pt x="80" y="0"/>
                  </a:moveTo>
                  <a:lnTo>
                    <a:pt x="40" y="0"/>
                  </a:lnTo>
                  <a:lnTo>
                    <a:pt x="4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80" y="8"/>
                  </a:lnTo>
                  <a:lnTo>
                    <a:pt x="8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5" name="Rectangle 182"/>
            <p:cNvSpPr>
              <a:spLocks noChangeArrowheads="1"/>
            </p:cNvSpPr>
            <p:nvPr/>
          </p:nvSpPr>
          <p:spPr bwMode="auto">
            <a:xfrm>
              <a:off x="-2078038" y="3989388"/>
              <a:ext cx="63500" cy="12700"/>
            </a:xfrm>
            <a:prstGeom prst="rect">
              <a:avLst/>
            </a:prstGeom>
            <a:solidFill>
              <a:srgbClr val="8AD5F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6" name="Rectangle 183"/>
            <p:cNvSpPr>
              <a:spLocks noChangeArrowheads="1"/>
            </p:cNvSpPr>
            <p:nvPr/>
          </p:nvSpPr>
          <p:spPr bwMode="auto">
            <a:xfrm>
              <a:off x="-2078038" y="3989388"/>
              <a:ext cx="63500" cy="1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7" name="Freeform 184"/>
            <p:cNvSpPr>
              <a:spLocks/>
            </p:cNvSpPr>
            <p:nvPr/>
          </p:nvSpPr>
          <p:spPr bwMode="auto">
            <a:xfrm>
              <a:off x="-890588" y="2347913"/>
              <a:ext cx="25400" cy="53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6" y="34"/>
                </a:cxn>
                <a:cxn ang="0">
                  <a:pos x="16" y="0"/>
                </a:cxn>
              </a:cxnLst>
              <a:rect l="0" t="0" r="r" b="b"/>
              <a:pathLst>
                <a:path w="16" h="34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B525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8" name="Freeform 185"/>
            <p:cNvSpPr>
              <a:spLocks/>
            </p:cNvSpPr>
            <p:nvPr/>
          </p:nvSpPr>
          <p:spPr bwMode="auto">
            <a:xfrm>
              <a:off x="-890588" y="2347913"/>
              <a:ext cx="25400" cy="539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4" y="28"/>
                </a:cxn>
                <a:cxn ang="0">
                  <a:pos x="10" y="32"/>
                </a:cxn>
                <a:cxn ang="0">
                  <a:pos x="16" y="34"/>
                </a:cxn>
                <a:cxn ang="0">
                  <a:pos x="16" y="0"/>
                </a:cxn>
              </a:cxnLst>
              <a:rect l="0" t="0" r="r" b="b"/>
              <a:pathLst>
                <a:path w="16" h="34">
                  <a:moveTo>
                    <a:pt x="16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6" y="34"/>
                  </a:lnTo>
                  <a:lnTo>
                    <a:pt x="16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99" name="Rectangle 186"/>
            <p:cNvSpPr>
              <a:spLocks noChangeArrowheads="1"/>
            </p:cNvSpPr>
            <p:nvPr/>
          </p:nvSpPr>
          <p:spPr bwMode="auto">
            <a:xfrm>
              <a:off x="-1951038" y="3633788"/>
              <a:ext cx="1085850" cy="161925"/>
            </a:xfrm>
            <a:prstGeom prst="rect">
              <a:avLst/>
            </a:prstGeom>
            <a:solidFill>
              <a:srgbClr val="FCC97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0" name="Rectangle 187"/>
            <p:cNvSpPr>
              <a:spLocks noChangeArrowheads="1"/>
            </p:cNvSpPr>
            <p:nvPr/>
          </p:nvSpPr>
          <p:spPr bwMode="auto">
            <a:xfrm>
              <a:off x="-1951038" y="3633788"/>
              <a:ext cx="1085850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1" name="Freeform 188"/>
            <p:cNvSpPr>
              <a:spLocks noEditPoints="1"/>
            </p:cNvSpPr>
            <p:nvPr/>
          </p:nvSpPr>
          <p:spPr bwMode="auto">
            <a:xfrm>
              <a:off x="-1951038" y="2598738"/>
              <a:ext cx="1085850" cy="635000"/>
            </a:xfrm>
            <a:custGeom>
              <a:avLst/>
              <a:gdLst/>
              <a:ahLst/>
              <a:cxnLst>
                <a:cxn ang="0">
                  <a:pos x="154" y="312"/>
                </a:cxn>
                <a:cxn ang="0">
                  <a:pos x="154" y="290"/>
                </a:cxn>
                <a:cxn ang="0">
                  <a:pos x="456" y="290"/>
                </a:cxn>
                <a:cxn ang="0">
                  <a:pos x="456" y="312"/>
                </a:cxn>
                <a:cxn ang="0">
                  <a:pos x="154" y="312"/>
                </a:cxn>
                <a:cxn ang="0">
                  <a:pos x="684" y="0"/>
                </a:cxn>
                <a:cxn ang="0">
                  <a:pos x="0" y="0"/>
                </a:cxn>
                <a:cxn ang="0">
                  <a:pos x="0" y="400"/>
                </a:cxn>
                <a:cxn ang="0">
                  <a:pos x="684" y="400"/>
                </a:cxn>
                <a:cxn ang="0">
                  <a:pos x="684" y="246"/>
                </a:cxn>
                <a:cxn ang="0">
                  <a:pos x="154" y="246"/>
                </a:cxn>
                <a:cxn ang="0">
                  <a:pos x="154" y="222"/>
                </a:cxn>
                <a:cxn ang="0">
                  <a:pos x="684" y="222"/>
                </a:cxn>
                <a:cxn ang="0">
                  <a:pos x="684" y="178"/>
                </a:cxn>
                <a:cxn ang="0">
                  <a:pos x="154" y="178"/>
                </a:cxn>
                <a:cxn ang="0">
                  <a:pos x="154" y="154"/>
                </a:cxn>
                <a:cxn ang="0">
                  <a:pos x="684" y="154"/>
                </a:cxn>
                <a:cxn ang="0">
                  <a:pos x="684" y="110"/>
                </a:cxn>
                <a:cxn ang="0">
                  <a:pos x="154" y="110"/>
                </a:cxn>
                <a:cxn ang="0">
                  <a:pos x="154" y="86"/>
                </a:cxn>
                <a:cxn ang="0">
                  <a:pos x="684" y="86"/>
                </a:cxn>
                <a:cxn ang="0">
                  <a:pos x="684" y="0"/>
                </a:cxn>
              </a:cxnLst>
              <a:rect l="0" t="0" r="r" b="b"/>
              <a:pathLst>
                <a:path w="684" h="400">
                  <a:moveTo>
                    <a:pt x="154" y="312"/>
                  </a:moveTo>
                  <a:lnTo>
                    <a:pt x="154" y="290"/>
                  </a:lnTo>
                  <a:lnTo>
                    <a:pt x="456" y="290"/>
                  </a:lnTo>
                  <a:lnTo>
                    <a:pt x="456" y="312"/>
                  </a:lnTo>
                  <a:lnTo>
                    <a:pt x="154" y="312"/>
                  </a:lnTo>
                  <a:close/>
                  <a:moveTo>
                    <a:pt x="684" y="0"/>
                  </a:moveTo>
                  <a:lnTo>
                    <a:pt x="0" y="0"/>
                  </a:lnTo>
                  <a:lnTo>
                    <a:pt x="0" y="400"/>
                  </a:lnTo>
                  <a:lnTo>
                    <a:pt x="684" y="400"/>
                  </a:lnTo>
                  <a:lnTo>
                    <a:pt x="684" y="246"/>
                  </a:lnTo>
                  <a:lnTo>
                    <a:pt x="154" y="246"/>
                  </a:lnTo>
                  <a:lnTo>
                    <a:pt x="154" y="222"/>
                  </a:lnTo>
                  <a:lnTo>
                    <a:pt x="684" y="222"/>
                  </a:lnTo>
                  <a:lnTo>
                    <a:pt x="684" y="178"/>
                  </a:lnTo>
                  <a:lnTo>
                    <a:pt x="154" y="178"/>
                  </a:lnTo>
                  <a:lnTo>
                    <a:pt x="154" y="154"/>
                  </a:lnTo>
                  <a:lnTo>
                    <a:pt x="684" y="154"/>
                  </a:lnTo>
                  <a:lnTo>
                    <a:pt x="684" y="110"/>
                  </a:lnTo>
                  <a:lnTo>
                    <a:pt x="154" y="110"/>
                  </a:lnTo>
                  <a:lnTo>
                    <a:pt x="154" y="86"/>
                  </a:lnTo>
                  <a:lnTo>
                    <a:pt x="684" y="86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8AD5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2" name="Rectangle 189"/>
            <p:cNvSpPr>
              <a:spLocks noChangeArrowheads="1"/>
            </p:cNvSpPr>
            <p:nvPr/>
          </p:nvSpPr>
          <p:spPr bwMode="auto">
            <a:xfrm>
              <a:off x="-1706563" y="3059113"/>
              <a:ext cx="479425" cy="3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3" name="Freeform 190"/>
            <p:cNvSpPr>
              <a:spLocks/>
            </p:cNvSpPr>
            <p:nvPr/>
          </p:nvSpPr>
          <p:spPr bwMode="auto">
            <a:xfrm>
              <a:off x="-1951038" y="2598738"/>
              <a:ext cx="1085850" cy="635000"/>
            </a:xfrm>
            <a:custGeom>
              <a:avLst/>
              <a:gdLst/>
              <a:ahLst/>
              <a:cxnLst>
                <a:cxn ang="0">
                  <a:pos x="684" y="0"/>
                </a:cxn>
                <a:cxn ang="0">
                  <a:pos x="0" y="0"/>
                </a:cxn>
                <a:cxn ang="0">
                  <a:pos x="0" y="400"/>
                </a:cxn>
                <a:cxn ang="0">
                  <a:pos x="684" y="400"/>
                </a:cxn>
                <a:cxn ang="0">
                  <a:pos x="684" y="246"/>
                </a:cxn>
                <a:cxn ang="0">
                  <a:pos x="154" y="246"/>
                </a:cxn>
                <a:cxn ang="0">
                  <a:pos x="154" y="222"/>
                </a:cxn>
                <a:cxn ang="0">
                  <a:pos x="684" y="222"/>
                </a:cxn>
                <a:cxn ang="0">
                  <a:pos x="684" y="178"/>
                </a:cxn>
                <a:cxn ang="0">
                  <a:pos x="154" y="178"/>
                </a:cxn>
                <a:cxn ang="0">
                  <a:pos x="154" y="154"/>
                </a:cxn>
                <a:cxn ang="0">
                  <a:pos x="684" y="154"/>
                </a:cxn>
                <a:cxn ang="0">
                  <a:pos x="684" y="110"/>
                </a:cxn>
                <a:cxn ang="0">
                  <a:pos x="154" y="110"/>
                </a:cxn>
                <a:cxn ang="0">
                  <a:pos x="154" y="86"/>
                </a:cxn>
                <a:cxn ang="0">
                  <a:pos x="684" y="86"/>
                </a:cxn>
                <a:cxn ang="0">
                  <a:pos x="684" y="0"/>
                </a:cxn>
              </a:cxnLst>
              <a:rect l="0" t="0" r="r" b="b"/>
              <a:pathLst>
                <a:path w="684" h="400">
                  <a:moveTo>
                    <a:pt x="684" y="0"/>
                  </a:moveTo>
                  <a:lnTo>
                    <a:pt x="0" y="0"/>
                  </a:lnTo>
                  <a:lnTo>
                    <a:pt x="0" y="400"/>
                  </a:lnTo>
                  <a:lnTo>
                    <a:pt x="684" y="400"/>
                  </a:lnTo>
                  <a:lnTo>
                    <a:pt x="684" y="246"/>
                  </a:lnTo>
                  <a:lnTo>
                    <a:pt x="154" y="246"/>
                  </a:lnTo>
                  <a:lnTo>
                    <a:pt x="154" y="222"/>
                  </a:lnTo>
                  <a:lnTo>
                    <a:pt x="684" y="222"/>
                  </a:lnTo>
                  <a:lnTo>
                    <a:pt x="684" y="178"/>
                  </a:lnTo>
                  <a:lnTo>
                    <a:pt x="154" y="178"/>
                  </a:lnTo>
                  <a:lnTo>
                    <a:pt x="154" y="154"/>
                  </a:lnTo>
                  <a:lnTo>
                    <a:pt x="684" y="154"/>
                  </a:lnTo>
                  <a:lnTo>
                    <a:pt x="684" y="110"/>
                  </a:lnTo>
                  <a:lnTo>
                    <a:pt x="154" y="110"/>
                  </a:lnTo>
                  <a:lnTo>
                    <a:pt x="154" y="86"/>
                  </a:lnTo>
                  <a:lnTo>
                    <a:pt x="684" y="86"/>
                  </a:lnTo>
                  <a:lnTo>
                    <a:pt x="684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4" name="Rectangle 191"/>
            <p:cNvSpPr>
              <a:spLocks noChangeArrowheads="1"/>
            </p:cNvSpPr>
            <p:nvPr/>
          </p:nvSpPr>
          <p:spPr bwMode="auto">
            <a:xfrm>
              <a:off x="-1706563" y="3395663"/>
              <a:ext cx="73025" cy="73025"/>
            </a:xfrm>
            <a:prstGeom prst="rect">
              <a:avLst/>
            </a:prstGeom>
            <a:solidFill>
              <a:srgbClr val="5F62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5" name="Rectangle 192"/>
            <p:cNvSpPr>
              <a:spLocks noChangeArrowheads="1"/>
            </p:cNvSpPr>
            <p:nvPr/>
          </p:nvSpPr>
          <p:spPr bwMode="auto">
            <a:xfrm>
              <a:off x="-1706563" y="3395663"/>
              <a:ext cx="73025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6" name="Rectangle 193"/>
            <p:cNvSpPr>
              <a:spLocks noChangeArrowheads="1"/>
            </p:cNvSpPr>
            <p:nvPr/>
          </p:nvSpPr>
          <p:spPr bwMode="auto">
            <a:xfrm>
              <a:off x="-1262063" y="3395663"/>
              <a:ext cx="73025" cy="73025"/>
            </a:xfrm>
            <a:prstGeom prst="rect">
              <a:avLst/>
            </a:prstGeom>
            <a:solidFill>
              <a:srgbClr val="5F626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7" name="Rectangle 194"/>
            <p:cNvSpPr>
              <a:spLocks noChangeArrowheads="1"/>
            </p:cNvSpPr>
            <p:nvPr/>
          </p:nvSpPr>
          <p:spPr bwMode="auto">
            <a:xfrm>
              <a:off x="-1262063" y="3395663"/>
              <a:ext cx="73025" cy="7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8" name="Rectangle 195"/>
            <p:cNvSpPr>
              <a:spLocks noChangeArrowheads="1"/>
            </p:cNvSpPr>
            <p:nvPr/>
          </p:nvSpPr>
          <p:spPr bwMode="auto">
            <a:xfrm>
              <a:off x="-1706563" y="2735263"/>
              <a:ext cx="841375" cy="38100"/>
            </a:xfrm>
            <a:prstGeom prst="rect">
              <a:avLst/>
            </a:prstGeom>
            <a:solidFill>
              <a:srgbClr val="F8F9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09" name="Rectangle 196"/>
            <p:cNvSpPr>
              <a:spLocks noChangeArrowheads="1"/>
            </p:cNvSpPr>
            <p:nvPr/>
          </p:nvSpPr>
          <p:spPr bwMode="auto">
            <a:xfrm>
              <a:off x="-1706563" y="2735263"/>
              <a:ext cx="841375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0" name="Rectangle 197"/>
            <p:cNvSpPr>
              <a:spLocks noChangeArrowheads="1"/>
            </p:cNvSpPr>
            <p:nvPr/>
          </p:nvSpPr>
          <p:spPr bwMode="auto">
            <a:xfrm>
              <a:off x="-1706563" y="2843213"/>
              <a:ext cx="841375" cy="38100"/>
            </a:xfrm>
            <a:prstGeom prst="rect">
              <a:avLst/>
            </a:prstGeom>
            <a:solidFill>
              <a:srgbClr val="F8F9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1" name="Rectangle 198"/>
            <p:cNvSpPr>
              <a:spLocks noChangeArrowheads="1"/>
            </p:cNvSpPr>
            <p:nvPr/>
          </p:nvSpPr>
          <p:spPr bwMode="auto">
            <a:xfrm>
              <a:off x="-1706563" y="2843213"/>
              <a:ext cx="841375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2" name="Rectangle 199"/>
            <p:cNvSpPr>
              <a:spLocks noChangeArrowheads="1"/>
            </p:cNvSpPr>
            <p:nvPr/>
          </p:nvSpPr>
          <p:spPr bwMode="auto">
            <a:xfrm>
              <a:off x="-1706563" y="2951163"/>
              <a:ext cx="841375" cy="38100"/>
            </a:xfrm>
            <a:prstGeom prst="rect">
              <a:avLst/>
            </a:prstGeom>
            <a:solidFill>
              <a:srgbClr val="F8F9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3" name="Rectangle 200"/>
            <p:cNvSpPr>
              <a:spLocks noChangeArrowheads="1"/>
            </p:cNvSpPr>
            <p:nvPr/>
          </p:nvSpPr>
          <p:spPr bwMode="auto">
            <a:xfrm>
              <a:off x="-1706563" y="2951163"/>
              <a:ext cx="841375" cy="3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4" name="Rectangle 201"/>
            <p:cNvSpPr>
              <a:spLocks noChangeArrowheads="1"/>
            </p:cNvSpPr>
            <p:nvPr/>
          </p:nvSpPr>
          <p:spPr bwMode="auto">
            <a:xfrm>
              <a:off x="-1706563" y="3059113"/>
              <a:ext cx="479425" cy="34925"/>
            </a:xfrm>
            <a:prstGeom prst="rect">
              <a:avLst/>
            </a:prstGeom>
            <a:solidFill>
              <a:srgbClr val="F8F9F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115" name="Rectangle 202"/>
            <p:cNvSpPr>
              <a:spLocks noChangeArrowheads="1"/>
            </p:cNvSpPr>
            <p:nvPr/>
          </p:nvSpPr>
          <p:spPr bwMode="auto">
            <a:xfrm>
              <a:off x="-1706563" y="3059113"/>
              <a:ext cx="479425" cy="3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grpSp>
        <p:nvGrpSpPr>
          <p:cNvPr id="45" name="그룹 146"/>
          <p:cNvGrpSpPr/>
          <p:nvPr/>
        </p:nvGrpSpPr>
        <p:grpSpPr>
          <a:xfrm>
            <a:off x="9080114" y="2034979"/>
            <a:ext cx="994542" cy="601206"/>
            <a:chOff x="4478338" y="563563"/>
            <a:chExt cx="3086100" cy="2152650"/>
          </a:xfrm>
        </p:grpSpPr>
        <p:sp>
          <p:nvSpPr>
            <p:cNvPr id="46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7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000"/>
            </a:p>
          </p:txBody>
        </p:sp>
      </p:grpSp>
      <p:sp>
        <p:nvSpPr>
          <p:cNvPr id="181" name="Rectangle 3"/>
          <p:cNvSpPr txBox="1">
            <a:spLocks noChangeArrowheads="1"/>
          </p:cNvSpPr>
          <p:nvPr/>
        </p:nvSpPr>
        <p:spPr bwMode="auto">
          <a:xfrm>
            <a:off x="847680" y="4684670"/>
            <a:ext cx="324662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>
              <a:lnSpc>
                <a:spcPct val="80000"/>
              </a:lnSpc>
            </a:pPr>
            <a:r>
              <a:rPr lang="en-US" altLang="ko-KR" sz="2300" b="1" dirty="0" err="1" smtClean="0">
                <a:solidFill>
                  <a:srgbClr val="006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Teknik</a:t>
            </a:r>
            <a:r>
              <a:rPr lang="en-US" altLang="ko-KR" sz="2300" b="1" dirty="0" smtClean="0">
                <a:solidFill>
                  <a:srgbClr val="006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300" b="1" dirty="0" err="1" smtClean="0">
                <a:solidFill>
                  <a:srgbClr val="006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US" altLang="ko-KR" sz="2300" b="1" dirty="0" smtClean="0">
                <a:solidFill>
                  <a:srgbClr val="006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300" b="1" dirty="0" err="1" smtClean="0">
                <a:solidFill>
                  <a:srgbClr val="0066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Sampel</a:t>
            </a:r>
            <a:endParaRPr lang="en-US" altLang="ko-KR" sz="2300" b="1" dirty="0">
              <a:solidFill>
                <a:srgbClr val="0066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3"/>
          <p:cNvSpPr txBox="1">
            <a:spLocks noChangeArrowheads="1"/>
          </p:cNvSpPr>
          <p:nvPr/>
        </p:nvSpPr>
        <p:spPr bwMode="auto">
          <a:xfrm>
            <a:off x="1174090" y="5311230"/>
            <a:ext cx="2603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algn="ctr">
              <a:defRPr/>
            </a:pPr>
            <a:r>
              <a:rPr lang="en-US" altLang="ko-KR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Sampling</a:t>
            </a:r>
            <a:endParaRPr lang="en-US" altLang="ko-KR" sz="2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00" y="4807771"/>
            <a:ext cx="1120988" cy="1483944"/>
          </a:xfrm>
          <a:prstGeom prst="rect">
            <a:avLst/>
          </a:prstGeom>
        </p:spPr>
      </p:pic>
      <p:sp>
        <p:nvSpPr>
          <p:cNvPr id="185" name="Rectangle 3"/>
          <p:cNvSpPr txBox="1">
            <a:spLocks noChangeArrowheads="1"/>
          </p:cNvSpPr>
          <p:nvPr/>
        </p:nvSpPr>
        <p:spPr bwMode="auto">
          <a:xfrm>
            <a:off x="4557797" y="1901530"/>
            <a:ext cx="2874718" cy="68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400" b="1" dirty="0" err="1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Mekanisme</a:t>
            </a:r>
            <a:r>
              <a:rPr lang="en-US" altLang="ko-KR" sz="2400" b="1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ko-KR" sz="2400" b="1" dirty="0" err="1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Pengambilan</a:t>
            </a:r>
            <a:r>
              <a:rPr lang="en-US" altLang="ko-KR" sz="2400" b="1" dirty="0" smtClean="0">
                <a:solidFill>
                  <a:srgbClr val="FF99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</a:t>
            </a:r>
            <a:endParaRPr lang="en-US" altLang="ko-KR" sz="2400" b="1" dirty="0">
              <a:solidFill>
                <a:srgbClr val="FF99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3"/>
          <p:cNvSpPr txBox="1">
            <a:spLocks noChangeArrowheads="1"/>
          </p:cNvSpPr>
          <p:nvPr/>
        </p:nvSpPr>
        <p:spPr bwMode="auto">
          <a:xfrm>
            <a:off x="4517822" y="1497984"/>
            <a:ext cx="2874718" cy="34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itchFamily="34" charset="0"/>
                <a:ea typeface="Yoon 윤고딕 550_TT" pitchFamily="18" charset="-127"/>
                <a:cs typeface="Microsoft Sans Serif" pitchFamily="34" charset="0"/>
              </a:defRPr>
            </a:lvl1pPr>
          </a:lstStyle>
          <a:p>
            <a:pPr marL="0" lvl="1" algn="ctr"/>
            <a:r>
              <a:rPr lang="en-US" altLang="ko-KR" sz="2400" b="1" dirty="0" smtClean="0">
                <a:solidFill>
                  <a:srgbClr val="002B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en-US" altLang="ko-KR" sz="2400" b="1" dirty="0">
              <a:solidFill>
                <a:srgbClr val="002B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2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7" name="Rectangle 6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7463" y="1014413"/>
            <a:ext cx="8401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49238" indent="-249238" algn="l" defTabSz="998538" rtl="0" eaLnBrk="0" fontAlgn="base" hangingPunct="0">
              <a:lnSpc>
                <a:spcPct val="90000"/>
              </a:lnSpc>
              <a:spcBef>
                <a:spcPts val="108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9300" indent="-249238" algn="l" defTabSz="998538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7775" indent="-249238" algn="l" defTabSz="998538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7838" indent="-249238" algn="l" defTabSz="998538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7900" indent="-249238" algn="l" defTabSz="998538" rtl="0" eaLnBrk="0" fontAlgn="base" hangingPunct="0">
              <a:lnSpc>
                <a:spcPct val="90000"/>
              </a:lnSpc>
              <a:spcBef>
                <a:spcPts val="5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745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46989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6525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46062" indent="-249768" algn="l" defTabSz="999073" rtl="0" eaLnBrk="1" latinLnBrk="0" hangingPunct="1">
              <a:lnSpc>
                <a:spcPct val="90000"/>
              </a:lnSpc>
              <a:spcBef>
                <a:spcPts val="546"/>
              </a:spcBef>
              <a:buFont typeface="Arial"/>
              <a:buChar char="•"/>
              <a:defRPr sz="19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id-ID" sz="1400" smtClean="0">
                <a:latin typeface="Humnst777 Cn BT" panose="020B0506030504020204" pitchFamily="34" charset="0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id-ID" sz="1400" smtClean="0">
              <a:latin typeface="Humnst777 Cn BT" panose="020B0506030504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18352"/>
              </p:ext>
            </p:extLst>
          </p:nvPr>
        </p:nvGraphicFramePr>
        <p:xfrm>
          <a:off x="96044" y="1003530"/>
          <a:ext cx="5912870" cy="5760720"/>
        </p:xfrm>
        <a:graphic>
          <a:graphicData uri="http://schemas.openxmlformats.org/drawingml/2006/table">
            <a:tbl>
              <a:tblPr firstRow="1" firstCol="1" bandRow="1"/>
              <a:tblGrid>
                <a:gridCol w="379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7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447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err="1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No</a:t>
                      </a:r>
                      <a:endParaRPr lang="id-ID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Variabel Penilaian</a:t>
                      </a:r>
                      <a:endParaRPr lang="id-ID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Komponen Indikator</a:t>
                      </a:r>
                      <a:endParaRPr lang="id-ID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Bobot</a:t>
                      </a:r>
                      <a:r>
                        <a:rPr lang="id-ID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*</a:t>
                      </a:r>
                      <a:endParaRPr lang="id-ID" sz="1400" dirty="0">
                        <a:solidFill>
                          <a:schemeClr val="bg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223">
                <a:tc rowSpan="5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1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 rowSpan="5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Standar Pelayanan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Persyaratan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6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2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Sistem mekanisme dan prosedur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6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Produk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Pelayanan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6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Jangka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Waktu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Penyelesaian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12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23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Biaya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/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Tarif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12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447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2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Maklumat 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Ketersediaan Maklumat Pelayanan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12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670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3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Sistem Informasi Pelayanan Publik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Informasi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Pelayanan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Publik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Elektronik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atau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Nonelektronik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(booklet,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pamflet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 website, monitor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televisi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dll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)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3223">
                <a:tc rowSpan="3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4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Saran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a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dan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Prasarana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Fasilitas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ruang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tunggu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3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3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toilet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untuk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pengguna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322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loket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/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meja</a:t>
                      </a:r>
                      <a:r>
                        <a:rPr lang="en-ID" sz="1400" dirty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dirty="0" err="1">
                          <a:latin typeface="+mn-lt"/>
                          <a:ea typeface="Arial Hebrew" charset="-79"/>
                          <a:cs typeface="Arial Hebrew" charset="-79"/>
                        </a:rPr>
                        <a:t>pelayanan</a:t>
                      </a:r>
                      <a:endParaRPr lang="en-US" sz="1400" dirty="0">
                        <a:solidFill>
                          <a:schemeClr val="tx2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3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2894">
                <a:tc rowSpan="2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Pelayanan Khusus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Sarana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khusus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bagi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pengguna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layanan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berkebutuhan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khusus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(ram,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rambatan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kursi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roda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jalur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pemandu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toilet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khusus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ruang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menyusui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dll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)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44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Pelayanan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khusus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bagi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pengguna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layanan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berkebutuhan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khusus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447">
                <a:tc rowSpan="3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6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Pengelolaan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Pengaduan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0325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Sarana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Pengaduan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(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SMS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/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Telpon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/Fax/Email, </a:t>
                      </a:r>
                      <a:r>
                        <a:rPr lang="en-ID" sz="1400" kern="12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dll</a:t>
                      </a:r>
                      <a:r>
                        <a:rPr lang="en-ID" sz="1400" kern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)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44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informasi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prosedur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dan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tatacara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penyampaian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pengaduan</a:t>
                      </a:r>
                      <a:endParaRPr lang="en-US" sz="1400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3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447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Ketersediaan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Pejabat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/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Petugas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Pengelola</a:t>
                      </a:r>
                      <a:r>
                        <a:rPr lang="en-US" sz="14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</a:t>
                      </a:r>
                      <a:r>
                        <a:rPr lang="en-US" sz="1400" baseline="0" dirty="0" err="1" smtClean="0">
                          <a:latin typeface="+mn-lt"/>
                          <a:ea typeface="Arial Hebrew" charset="-79"/>
                          <a:cs typeface="Arial Hebrew" charset="-79"/>
                        </a:rPr>
                        <a:t>Pengaduan</a:t>
                      </a:r>
                      <a:endParaRPr lang="en-US" sz="1400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52800"/>
              </p:ext>
            </p:extLst>
          </p:nvPr>
        </p:nvGraphicFramePr>
        <p:xfrm>
          <a:off x="6089651" y="1003527"/>
          <a:ext cx="5949948" cy="1966312"/>
        </p:xfrm>
        <a:graphic>
          <a:graphicData uri="http://schemas.openxmlformats.org/drawingml/2006/table">
            <a:tbl>
              <a:tblPr firstRow="1" firstCol="1" bandRow="1"/>
              <a:tblGrid>
                <a:gridCol w="401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6309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err="1" smtClean="0">
                          <a:effectLst/>
                          <a:latin typeface="+mn-lt"/>
                        </a:rPr>
                        <a:t>No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</a:rPr>
                        <a:t>Variabel Penilaian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+mn-lt"/>
                        </a:rPr>
                        <a:t>Komponen Indikator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 smtClean="0">
                          <a:effectLst/>
                          <a:latin typeface="+mn-lt"/>
                        </a:rPr>
                        <a:t>Bobot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3C6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46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</a:rPr>
                        <a:t>Penilaian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Kinerja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Sarana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Pengukuran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Kepuasan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Pelanggan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3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46">
                <a:tc rowSpan="2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</a:rPr>
                        <a:t>Visi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Misi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dan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Motto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Pelayanan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Visi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dan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Misi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4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id-ID" sz="1200" dirty="0">
                        <a:solidFill>
                          <a:schemeClr val="tx2"/>
                        </a:solidFill>
                        <a:effectLst/>
                        <a:latin typeface="Cambria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717" marR="9717" marT="0" marB="0" anchor="ctr"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</a:rPr>
                        <a:t> Motto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Pelayanan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2.5</a:t>
                      </a:r>
                      <a:endParaRPr lang="id-ID" sz="1400" dirty="0">
                        <a:solidFill>
                          <a:schemeClr val="tx2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7" marR="9717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991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</a:rPr>
                        <a:t>Atribut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400" kern="1200" dirty="0" err="1" smtClean="0">
                          <a:latin typeface="+mn-lt"/>
                        </a:rPr>
                        <a:t>Ketersediaan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Petugas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Penyelenggaran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menggunakan</a:t>
                      </a:r>
                      <a:r>
                        <a:rPr lang="en-ID" sz="1400" kern="1200" dirty="0" smtClean="0">
                          <a:latin typeface="+mn-lt"/>
                        </a:rPr>
                        <a:t> ID Card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2.5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000787"/>
              </p:ext>
            </p:extLst>
          </p:nvPr>
        </p:nvGraphicFramePr>
        <p:xfrm>
          <a:off x="6089653" y="2962387"/>
          <a:ext cx="5960833" cy="1717548"/>
        </p:xfrm>
        <a:graphic>
          <a:graphicData uri="http://schemas.openxmlformats.org/drawingml/2006/table">
            <a:tbl>
              <a:tblPr firstRow="1" firstCol="1" bandRow="1"/>
              <a:tblGrid>
                <a:gridCol w="40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4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658">
                <a:tc rowSpan="4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d-ID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lumMod val="60000"/>
                        <a:lumOff val="4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Terpadu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id-ID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Jawaban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Pilihan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harus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yang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dipilih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C8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47675" lvl="0" indent="-4476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US" sz="1400" b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b="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Terpadu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Tingkat 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Kementerian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Lembaga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C8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id-ID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8C8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6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47675" lvl="0" indent="-4476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2"/>
                      </a:pPr>
                      <a:r>
                        <a:rPr lang="en-US" sz="1400" smtClean="0">
                          <a:effectLst/>
                          <a:latin typeface="+mn-lt"/>
                        </a:rPr>
                        <a:t>Pelayanan</a:t>
                      </a:r>
                      <a:r>
                        <a:rPr lang="en-US" sz="1400" baseline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Terpadu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Tingkat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Direktorat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Jenderal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/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</a:rPr>
                        <a:t>Deputi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7</a:t>
                      </a:r>
                      <a:endParaRPr lang="id-ID" sz="1400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65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47675" lvl="0" indent="-447675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 startAt="3"/>
                      </a:pPr>
                      <a:r>
                        <a:rPr lang="en-ID" sz="1400" kern="1200" smtClean="0">
                          <a:latin typeface="+mn-lt"/>
                        </a:rPr>
                        <a:t>Pelayanan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terpadu</a:t>
                      </a:r>
                      <a:r>
                        <a:rPr lang="en-ID" sz="1400" kern="1200" dirty="0" smtClean="0">
                          <a:latin typeface="+mn-lt"/>
                        </a:rPr>
                        <a:t> Tingka</a:t>
                      </a:r>
                      <a:r>
                        <a:rPr lang="en-ID" sz="1400" kern="1200" baseline="0" dirty="0" smtClean="0">
                          <a:latin typeface="+mn-lt"/>
                        </a:rPr>
                        <a:t>t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Direktorat</a:t>
                      </a:r>
                      <a:r>
                        <a:rPr lang="en-ID" sz="1400" kern="1200" dirty="0" smtClean="0">
                          <a:latin typeface="+mn-lt"/>
                        </a:rPr>
                        <a:t>/</a:t>
                      </a:r>
                      <a:r>
                        <a:rPr lang="en-ID" sz="1400" kern="1200" dirty="0" err="1" smtClean="0">
                          <a:latin typeface="+mn-lt"/>
                        </a:rPr>
                        <a:t>Direktur</a:t>
                      </a:r>
                      <a:r>
                        <a:rPr lang="en-ID" sz="1400" kern="1200" dirty="0" smtClean="0">
                          <a:latin typeface="+mn-lt"/>
                        </a:rPr>
                        <a:t>/</a:t>
                      </a:r>
                      <a:r>
                        <a:rPr lang="en-ID" sz="1400" kern="1200" dirty="0" err="1" smtClean="0">
                          <a:latin typeface="+mn-lt"/>
                        </a:rPr>
                        <a:t>Eselon</a:t>
                      </a:r>
                      <a:r>
                        <a:rPr lang="en-ID" sz="1400" kern="1200" dirty="0" smtClean="0">
                          <a:latin typeface="+mn-lt"/>
                        </a:rPr>
                        <a:t> III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endParaRPr lang="id-ID" sz="1400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63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id-ID" sz="1400" kern="1200" dirty="0" smtClean="0">
                          <a:latin typeface="+mn-lt"/>
                        </a:rPr>
                        <a:t>d</a:t>
                      </a:r>
                      <a:r>
                        <a:rPr lang="id-ID" sz="1400" kern="1200" smtClean="0">
                          <a:latin typeface="+mn-lt"/>
                        </a:rPr>
                        <a:t>)     </a:t>
                      </a:r>
                      <a:r>
                        <a:rPr lang="en-AU" sz="1400" kern="1200" baseline="0" smtClean="0">
                          <a:latin typeface="+mn-lt"/>
                        </a:rPr>
                        <a:t>  </a:t>
                      </a:r>
                      <a:r>
                        <a:rPr lang="en-ID" sz="1400" kern="1200" smtClean="0">
                          <a:latin typeface="+mn-lt"/>
                        </a:rPr>
                        <a:t>Bukan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Pelayanan</a:t>
                      </a:r>
                      <a:r>
                        <a:rPr lang="en-ID" sz="1400" kern="1200" dirty="0" smtClean="0">
                          <a:latin typeface="+mn-lt"/>
                        </a:rPr>
                        <a:t> </a:t>
                      </a:r>
                      <a:r>
                        <a:rPr lang="en-ID" sz="1400" kern="1200" dirty="0" err="1" smtClean="0">
                          <a:latin typeface="+mn-lt"/>
                        </a:rPr>
                        <a:t>Terpadu</a:t>
                      </a:r>
                      <a:endParaRPr lang="id-ID" sz="1400" dirty="0">
                        <a:effectLst/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381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+mn-lt"/>
                        </a:rPr>
                        <a:t>0</a:t>
                      </a:r>
                      <a:endParaRPr lang="id-ID" sz="1400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716" marR="9716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526375"/>
              </p:ext>
            </p:extLst>
          </p:nvPr>
        </p:nvGraphicFramePr>
        <p:xfrm>
          <a:off x="6089653" y="4689397"/>
          <a:ext cx="4621212" cy="1554550"/>
        </p:xfrm>
        <a:graphic>
          <a:graphicData uri="http://schemas.openxmlformats.org/drawingml/2006/table">
            <a:tbl>
              <a:tblPr firstRow="1" bandRow="1"/>
              <a:tblGrid>
                <a:gridCol w="102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146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NILAI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TINGKAT KEPATUHAN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ZONA***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/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b="1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Entitas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54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0 – </a:t>
                      </a:r>
                      <a:r>
                        <a:rPr lang="id-ID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r>
                        <a:rPr lang="en-US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RENDAH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solidFill>
                            <a:schemeClr val="bg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MERAH</a:t>
                      </a:r>
                      <a:endParaRPr lang="id-ID" sz="1200" b="1" dirty="0">
                        <a:solidFill>
                          <a:schemeClr val="bg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Kementerian &amp; Lembaga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r>
                        <a:rPr lang="en-US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6</a:t>
                      </a:r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– </a:t>
                      </a:r>
                      <a:r>
                        <a:rPr lang="id-ID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8</a:t>
                      </a:r>
                      <a:r>
                        <a:rPr lang="en-US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8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SEDANG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KUNING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400" b="1" dirty="0">
                        <a:solidFill>
                          <a:schemeClr val="tx1"/>
                        </a:solidFill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54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8</a:t>
                      </a:r>
                      <a:r>
                        <a:rPr lang="en-US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9</a:t>
                      </a:r>
                      <a:r>
                        <a:rPr lang="id-ID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– 1</a:t>
                      </a:r>
                      <a:r>
                        <a:rPr lang="en-US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10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TINGGI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HIJAU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400" b="1" dirty="0"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4"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200" b="1" dirty="0"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d-ID" sz="200" b="1" dirty="0"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200" b="1" dirty="0">
                        <a:solidFill>
                          <a:schemeClr val="tx1"/>
                        </a:solidFill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0682969" y="4714885"/>
            <a:ext cx="1509031" cy="20451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1019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Keterangan</a:t>
            </a:r>
          </a:p>
          <a:p>
            <a:pPr marL="0" marR="0" lvl="0" indent="0" defTabSz="1019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*) Bobot didapatkan melalui survei pendahuluan kepada 100 pengguna layanan</a:t>
            </a:r>
          </a:p>
          <a:p>
            <a:pPr marL="0" marR="0" lvl="0" indent="0" defTabSz="1019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**) Variabel yang khusus digunakan pada entitas Kementerian/ Lembaga</a:t>
            </a:r>
          </a:p>
          <a:p>
            <a:pPr marL="0" marR="0" lvl="0" indent="0" defTabSz="1019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***) Berbasis pada kurva normal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45651"/>
              </p:ext>
            </p:extLst>
          </p:nvPr>
        </p:nvGraphicFramePr>
        <p:xfrm>
          <a:off x="6100539" y="5991453"/>
          <a:ext cx="4621212" cy="823008"/>
        </p:xfrm>
        <a:graphic>
          <a:graphicData uri="http://schemas.openxmlformats.org/drawingml/2006/table">
            <a:tbl>
              <a:tblPr firstRow="1" bandRow="1"/>
              <a:tblGrid>
                <a:gridCol w="102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954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0 – </a:t>
                      </a:r>
                      <a:r>
                        <a:rPr lang="id-ID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5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0</a:t>
                      </a:r>
                      <a:endParaRPr lang="id-ID" sz="1200" b="0" dirty="0">
                        <a:solidFill>
                          <a:schemeClr val="tx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3D3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b="0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RENDAH</a:t>
                      </a:r>
                      <a:endParaRPr lang="id-ID" sz="1200" b="0" dirty="0">
                        <a:solidFill>
                          <a:schemeClr val="tx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3D3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b="0" dirty="0" smtClean="0">
                          <a:solidFill>
                            <a:schemeClr val="bg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MERAH</a:t>
                      </a:r>
                      <a:endParaRPr lang="id-ID" sz="1200" b="0" dirty="0">
                        <a:solidFill>
                          <a:schemeClr val="bg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Pemerintah 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  <a:p>
                      <a:pPr algn="ctr"/>
                      <a:r>
                        <a:rPr lang="id-ID" sz="1200" b="1" dirty="0" smtClean="0">
                          <a:solidFill>
                            <a:schemeClr val="tx1"/>
                          </a:solidFill>
                          <a:latin typeface="+mn-lt"/>
                          <a:ea typeface="Arial Hebrew" charset="-79"/>
                          <a:cs typeface="Arial Hebrew" charset="-79"/>
                        </a:rPr>
                        <a:t>Daerah</a:t>
                      </a:r>
                      <a:endParaRPr lang="id-ID" sz="1200" b="1" dirty="0">
                        <a:solidFill>
                          <a:schemeClr val="tx1"/>
                        </a:solidFill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B6C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54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51 – </a:t>
                      </a:r>
                      <a:r>
                        <a:rPr lang="id-ID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8</a:t>
                      </a:r>
                      <a:r>
                        <a:rPr lang="en-US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0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SEDANG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KUNING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400" b="1" dirty="0">
                        <a:solidFill>
                          <a:schemeClr val="tx1"/>
                        </a:solidFill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954"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8</a:t>
                      </a:r>
                      <a:r>
                        <a:rPr lang="en-US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1</a:t>
                      </a:r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 – </a:t>
                      </a:r>
                      <a:r>
                        <a:rPr lang="id-ID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10</a:t>
                      </a:r>
                      <a:r>
                        <a:rPr lang="en-US" sz="1200" baseline="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0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TINGGI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230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9953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99073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49861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99814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49768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997220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496757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996294" algn="l" defTabSz="999073" rtl="0" eaLnBrk="1" latinLnBrk="0" hangingPunct="1">
                        <a:defRPr sz="1967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id-ID" sz="1200" dirty="0" smtClean="0">
                          <a:latin typeface="+mn-lt"/>
                          <a:ea typeface="Arial Hebrew" charset="-79"/>
                          <a:cs typeface="Arial Hebrew" charset="-79"/>
                        </a:rPr>
                        <a:t>HIJAU</a:t>
                      </a:r>
                      <a:endParaRPr lang="id-ID" sz="1200" b="1" dirty="0">
                        <a:latin typeface="+mn-lt"/>
                        <a:ea typeface="Arial Hebrew" charset="-79"/>
                        <a:cs typeface="Arial Hebrew" charset="-79"/>
                      </a:endParaRPr>
                    </a:p>
                  </a:txBody>
                  <a:tcPr marL="91430" marR="91430" marT="45728" marB="45728" anchor="ctr">
                    <a:lnL w="12700" cmpd="sng">
                      <a:solidFill>
                        <a:srgbClr val="FFFFFF"/>
                      </a:solidFill>
                    </a:lnL>
                    <a:lnR w="381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sz="1400" b="1" dirty="0">
                        <a:solidFill>
                          <a:schemeClr val="tx1"/>
                        </a:solidFill>
                        <a:latin typeface="Arial Hebrew" charset="-79"/>
                        <a:ea typeface="Arial Hebrew" charset="-79"/>
                        <a:cs typeface="Arial Hebrew" charset="-79"/>
                      </a:endParaRPr>
                    </a:p>
                  </a:txBody>
                  <a:tcPr marL="91420" marR="91420" marT="45727" marB="4572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55860" y="147827"/>
            <a:ext cx="896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2800" b="1" smtClean="0">
                <a:solidFill>
                  <a:schemeClr val="bg1"/>
                </a:solidFill>
              </a:rPr>
              <a:t>05| </a:t>
            </a:r>
            <a:r>
              <a:rPr lang="en-AU" altLang="x-none" sz="2800" b="1" smtClean="0">
                <a:solidFill>
                  <a:srgbClr val="FFFFFF"/>
                </a:solidFill>
                <a:ea typeface="Arial Hebrew" charset="-79"/>
                <a:cs typeface="Arial Hebrew" charset="-79"/>
              </a:rPr>
              <a:t>Variabel dan Indikator</a:t>
            </a:r>
            <a:endParaRPr lang="en-US" altLang="x-none" sz="2800" b="1">
              <a:solidFill>
                <a:srgbClr val="FFFFFF"/>
              </a:solidFill>
              <a:ea typeface="Arial Hebrew" charset="-79"/>
              <a:cs typeface="Arial Hebrew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48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5800" y="137418"/>
            <a:ext cx="7630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3200" b="1" smtClean="0">
                <a:solidFill>
                  <a:schemeClr val="bg1"/>
                </a:solidFill>
              </a:rPr>
              <a:t>06| </a:t>
            </a:r>
            <a:r>
              <a:rPr lang="en-US" altLang="id-ID" sz="3200" b="1">
                <a:solidFill>
                  <a:srgbClr val="FFFFFF"/>
                </a:solidFill>
                <a:latin typeface="Humnst777 Cn BT" panose="020B0506030504020204" pitchFamily="34" charset="0"/>
                <a:ea typeface="Arial Hebrew"/>
                <a:cs typeface="Arial Hebrew"/>
              </a:rPr>
              <a:t>Lokus Penilaian </a:t>
            </a:r>
          </a:p>
          <a:p>
            <a:endParaRPr lang="en-AU" sz="3200" b="1">
              <a:solidFill>
                <a:schemeClr val="bg1"/>
              </a:solidFill>
            </a:endParaRPr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1876515" y="4633965"/>
            <a:ext cx="3392489" cy="1651445"/>
            <a:chOff x="5801451" y="3863529"/>
            <a:chExt cx="3391349" cy="1240680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5801451" y="4479906"/>
              <a:ext cx="3067080" cy="62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88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01917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altLang="id-ID" sz="2400" b="1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199</a:t>
              </a:r>
              <a:r>
                <a:rPr lang="id-ID" altLang="id-ID" sz="2400" b="1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Kabupaten</a:t>
              </a:r>
            </a:p>
            <a:p>
              <a:pPr defTabSz="101917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altLang="id-ID" sz="2400" b="1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4</a:t>
              </a:r>
              <a:r>
                <a:rPr lang="en-AU" altLang="id-ID" sz="2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9</a:t>
              </a:r>
              <a:r>
                <a:rPr lang="id-ID" altLang="id-ID" sz="2400" b="1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Kota</a:t>
              </a:r>
              <a:endParaRPr lang="ms-MY" altLang="id-ID" sz="2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801451" y="3863529"/>
              <a:ext cx="3391349" cy="62430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19491">
                <a:defRPr/>
              </a:pPr>
              <a:r>
                <a:rPr lang="id-ID" sz="2400" b="1">
                  <a:solidFill>
                    <a:srgbClr val="002060"/>
                  </a:solidFill>
                </a:rPr>
                <a:t>PEMERINTAH KABUPATEN/KOTA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9"/>
          <p:cNvGrpSpPr>
            <a:grpSpLocks/>
          </p:cNvGrpSpPr>
          <p:nvPr/>
        </p:nvGrpSpPr>
        <p:grpSpPr bwMode="auto">
          <a:xfrm>
            <a:off x="1379722" y="2945963"/>
            <a:ext cx="3610038" cy="1193823"/>
            <a:chOff x="5124334" y="2548689"/>
            <a:chExt cx="3608741" cy="895622"/>
          </a:xfrm>
        </p:grpSpPr>
        <p:sp>
          <p:nvSpPr>
            <p:cNvPr id="41" name="AutoShape 121"/>
            <p:cNvSpPr>
              <a:spLocks/>
            </p:cNvSpPr>
            <p:nvPr/>
          </p:nvSpPr>
          <p:spPr bwMode="auto">
            <a:xfrm>
              <a:off x="5124334" y="2994521"/>
              <a:ext cx="52369" cy="51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Humnst777 Cn BT" panose="020B0506030504020204" pitchFamily="34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5665995" y="3097863"/>
              <a:ext cx="3067080" cy="34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88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defTabSz="101917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altLang="id-ID" sz="2400" b="1" kern="0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16</a:t>
              </a:r>
              <a:r>
                <a:rPr kumimoji="0" lang="id-ID" altLang="id-ID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 </a:t>
              </a:r>
              <a:r>
                <a:rPr kumimoji="0" lang="id-ID" altLang="id-I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Provinsi</a:t>
              </a:r>
              <a:endParaRPr kumimoji="0" lang="ms-MY" altLang="id-I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665995" y="2548689"/>
              <a:ext cx="2799344" cy="6234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101949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Open Sans Light" pitchFamily="34" charset="0"/>
                  <a:cs typeface="Open Sans Light" pitchFamily="34" charset="0"/>
                </a:rPr>
                <a:t>PEMERINTAH PROVINSI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1891826" y="1182476"/>
            <a:ext cx="3566459" cy="1529004"/>
            <a:chOff x="5683950" y="1440657"/>
            <a:chExt cx="3245800" cy="1146811"/>
          </a:xfrm>
        </p:grpSpPr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5683950" y="1963862"/>
              <a:ext cx="2819400" cy="623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88"/>
                </a:spcBef>
                <a:buFont typeface="Arial" panose="020B0604020202020204" pitchFamily="34" charset="0"/>
                <a:buChar char="•"/>
                <a:defRPr sz="3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50"/>
                </a:spcBef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19175" eaLnBrk="0" fontAlgn="base" hangingPunct="0">
                <a:lnSpc>
                  <a:spcPct val="90000"/>
                </a:lnSpc>
                <a:spcBef>
                  <a:spcPts val="55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101917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altLang="id-ID" sz="2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9</a:t>
              </a:r>
              <a:r>
                <a:rPr lang="id-ID" altLang="id-ID" sz="2400" b="1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d-ID" altLang="id-ID" sz="2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Kementerian,  </a:t>
              </a:r>
              <a:endParaRPr lang="en-US" altLang="id-ID" sz="2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  <a:p>
              <a:pPr defTabSz="1019175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AU" altLang="id-ID" sz="2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4</a:t>
              </a:r>
              <a:r>
                <a:rPr lang="id-ID" altLang="id-ID" sz="2400" b="1" dirty="0" smtClean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id-ID" altLang="id-ID" sz="2400" b="1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Lembaga </a:t>
              </a:r>
              <a:endParaRPr lang="ms-MY" altLang="id-ID" sz="24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15140" y="1440657"/>
              <a:ext cx="3214610" cy="62327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19491">
                <a:defRPr/>
              </a:pPr>
              <a:r>
                <a:rPr lang="id-ID" sz="2400" b="1" dirty="0">
                  <a:solidFill>
                    <a:srgbClr val="002060"/>
                  </a:solidFill>
                  <a:ea typeface="Open Sans Light" pitchFamily="34" charset="0"/>
                  <a:cs typeface="Open Sans Light" pitchFamily="34" charset="0"/>
                </a:rPr>
                <a:t>KEMENT</a:t>
              </a:r>
              <a:r>
                <a:rPr lang="en-US" sz="2400" b="1" dirty="0">
                  <a:solidFill>
                    <a:srgbClr val="002060"/>
                  </a:solidFill>
                  <a:ea typeface="Open Sans Light" pitchFamily="34" charset="0"/>
                  <a:cs typeface="Open Sans Light" pitchFamily="34" charset="0"/>
                </a:rPr>
                <a:t>E</a:t>
              </a:r>
              <a:r>
                <a:rPr lang="id-ID" sz="2400" b="1" dirty="0">
                  <a:solidFill>
                    <a:srgbClr val="002060"/>
                  </a:solidFill>
                  <a:ea typeface="Open Sans Light" pitchFamily="34" charset="0"/>
                  <a:cs typeface="Open Sans Light" pitchFamily="34" charset="0"/>
                </a:rPr>
                <a:t>RIAN</a:t>
              </a:r>
              <a:r>
                <a:rPr lang="id-ID" sz="2400" b="1">
                  <a:solidFill>
                    <a:srgbClr val="002060"/>
                  </a:solidFill>
                  <a:ea typeface="Open Sans Light" pitchFamily="34" charset="0"/>
                  <a:cs typeface="Open Sans Light" pitchFamily="34" charset="0"/>
                </a:rPr>
                <a:t>/</a:t>
              </a:r>
              <a:r>
                <a:rPr lang="en-US" sz="2400" b="1">
                  <a:solidFill>
                    <a:srgbClr val="002060"/>
                  </a:solidFill>
                  <a:ea typeface="Open Sans Light" pitchFamily="34" charset="0"/>
                  <a:cs typeface="Open Sans Light" pitchFamily="34" charset="0"/>
                </a:rPr>
                <a:t> </a:t>
              </a:r>
            </a:p>
            <a:p>
              <a:pPr defTabSz="1019491">
                <a:defRPr/>
              </a:pPr>
              <a:r>
                <a:rPr lang="id-ID" sz="2400" b="1">
                  <a:solidFill>
                    <a:srgbClr val="002060"/>
                  </a:solidFill>
                  <a:ea typeface="Open Sans Light" pitchFamily="34" charset="0"/>
                  <a:cs typeface="Open Sans Light" pitchFamily="34" charset="0"/>
                </a:rPr>
                <a:t>LEMBAGA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03213"/>
              </p:ext>
            </p:extLst>
          </p:nvPr>
        </p:nvGraphicFramePr>
        <p:xfrm>
          <a:off x="4548913" y="1171215"/>
          <a:ext cx="7566887" cy="4272416"/>
        </p:xfrm>
        <a:graphic>
          <a:graphicData uri="http://schemas.openxmlformats.org/drawingml/2006/table">
            <a:tbl>
              <a:tblPr/>
              <a:tblGrid>
                <a:gridCol w="2324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3521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E</a:t>
                      </a:r>
                      <a:r>
                        <a:rPr kumimoji="0" lang="id-ID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ntitas</a:t>
                      </a:r>
                      <a:endParaRPr kumimoji="0" lang="en-AU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Jumlah</a:t>
                      </a:r>
                      <a:r>
                        <a:rPr kumimoji="0" lang="en-AU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 </a:t>
                      </a:r>
                      <a:r>
                        <a:rPr kumimoji="0" lang="en-AU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P</a:t>
                      </a:r>
                      <a:r>
                        <a:rPr kumimoji="0" lang="id-ID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roduk</a:t>
                      </a:r>
                      <a:endParaRPr kumimoji="0" lang="en-AU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indent="-180975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-180975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Unit Layanan</a:t>
                      </a:r>
                      <a:r>
                        <a:rPr kumimoji="0" lang="en-AU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 </a:t>
                      </a:r>
                      <a:r>
                        <a:rPr kumimoji="0" lang="id-ID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/ </a:t>
                      </a:r>
                      <a:r>
                        <a:rPr kumimoji="0" lang="id-ID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OPD</a:t>
                      </a:r>
                      <a:endParaRPr kumimoji="0" lang="en-AU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Jumlah Entitas </a:t>
                      </a:r>
                    </a:p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(sd. 201</a:t>
                      </a:r>
                      <a:r>
                        <a:rPr kumimoji="0" lang="en-AU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8</a:t>
                      </a:r>
                      <a:r>
                        <a:rPr kumimoji="0" lang="id-ID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)</a:t>
                      </a:r>
                      <a:endParaRPr kumimoji="0" lang="en-AU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79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Kementerian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549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266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24</a:t>
                      </a:r>
                      <a:endParaRPr kumimoji="0" lang="en-AU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779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Lembaga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1202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244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15</a:t>
                      </a:r>
                      <a:endParaRPr kumimoji="0" lang="en-AU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779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Provinsi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801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80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34</a:t>
                      </a:r>
                      <a:endParaRPr kumimoji="0" lang="en-AU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79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Kota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2663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363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80</a:t>
                      </a:r>
                      <a:endParaRPr kumimoji="0" lang="en-AU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79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Kabupaten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10.894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1.510</a:t>
                      </a:r>
                      <a:endParaRPr kumimoji="0" lang="en-AU" altLang="x-none" sz="2000" b="0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225</a:t>
                      </a:r>
                      <a:endParaRPr kumimoji="0" lang="en-AU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017953"/>
              </p:ext>
            </p:extLst>
          </p:nvPr>
        </p:nvGraphicFramePr>
        <p:xfrm>
          <a:off x="4548913" y="5556482"/>
          <a:ext cx="7534230" cy="648758"/>
        </p:xfrm>
        <a:graphic>
          <a:graphicData uri="http://schemas.openxmlformats.org/drawingml/2006/table">
            <a:tbl>
              <a:tblPr/>
              <a:tblGrid>
                <a:gridCol w="2302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9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758"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altLang="x-none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85000"/>
                            </a:schemeClr>
                          </a:solidFill>
                          <a:effectLst/>
                          <a:latin typeface="+mn-lt"/>
                          <a:ea typeface="Times New Roman" charset="0"/>
                          <a:cs typeface="Arial" panose="020B0604020202020204" pitchFamily="34" charset="0"/>
                          <a:sym typeface="Arial" charset="0"/>
                        </a:rPr>
                        <a:t>Total </a:t>
                      </a:r>
                      <a:endParaRPr kumimoji="0" lang="en-AU" altLang="x-non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D96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16.109</a:t>
                      </a:r>
                      <a:endParaRPr kumimoji="0" lang="en-AU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D96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2.463</a:t>
                      </a:r>
                      <a:endParaRPr kumimoji="0" lang="en-AU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D96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1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1pPr>
                      <a:lvl2pPr marL="742950" indent="-28575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10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2pPr>
                      <a:lvl3pPr marL="11430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9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3pPr>
                      <a:lvl4pPr marL="16002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4pPr>
                      <a:lvl5pPr marL="2057400" indent="-228600" algn="l" defTabSz="342900" rtl="0" eaLnBrk="1" latinLnBrk="0" hangingPunct="1">
                        <a:spcBef>
                          <a:spcPts val="750"/>
                        </a:spcBef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5pPr>
                      <a:lvl6pPr marL="25146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6pPr>
                      <a:lvl7pPr marL="29718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7pPr>
                      <a:lvl8pPr marL="34290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8pPr>
                      <a:lvl9pPr marL="3886200" indent="-228600" algn="l" defTabSz="342900" rtl="0" eaLnBrk="0" fontAlgn="base" latinLnBrk="0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charset="2"/>
                        <a:defRPr sz="800" kern="1200">
                          <a:solidFill>
                            <a:srgbClr val="404040"/>
                          </a:solidFill>
                          <a:latin typeface="Century Gothic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3429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x-none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charset="0"/>
                          <a:cs typeface="Arial" panose="020B0604020202020204" pitchFamily="34" charset="0"/>
                          <a:sym typeface="Arial" charset="0"/>
                        </a:rPr>
                        <a:t>378</a:t>
                      </a:r>
                      <a:endParaRPr kumimoji="0" lang="en-AU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Arial" panose="020B0604020202020204" pitchFamily="34" charset="0"/>
                        <a:sym typeface="Arial" charset="0"/>
                      </a:endParaRPr>
                    </a:p>
                  </a:txBody>
                  <a:tcPr marL="91444" marR="91444" marT="45743" marB="45743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848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6D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94" y="4633964"/>
            <a:ext cx="1545678" cy="1250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94" y="1254247"/>
            <a:ext cx="920778" cy="1343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25" y="1594094"/>
            <a:ext cx="935790" cy="115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5" y="2871065"/>
            <a:ext cx="1218879" cy="14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9" y="898427"/>
            <a:ext cx="12192000" cy="60770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792" y="162818"/>
            <a:ext cx="891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07 | Zonasi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Kepatuhan Tingkat Kementerian</a:t>
            </a:r>
            <a:r>
              <a:rPr lang="en-AU" sz="2800" b="1" smtClean="0">
                <a:solidFill>
                  <a:schemeClr val="bg1"/>
                </a:solidFill>
              </a:rPr>
              <a:t> </a:t>
            </a:r>
            <a:endParaRPr lang="en-AU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39" y="1063101"/>
            <a:ext cx="12192000" cy="57948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8639" y="-2"/>
            <a:ext cx="12210639" cy="952502"/>
            <a:chOff x="-5939" y="-2"/>
            <a:chExt cx="12197939" cy="952502"/>
          </a:xfrm>
        </p:grpSpPr>
        <p:sp>
          <p:nvSpPr>
            <p:cNvPr id="5" name="Rectangle 4"/>
            <p:cNvSpPr/>
            <p:nvPr/>
          </p:nvSpPr>
          <p:spPr>
            <a:xfrm>
              <a:off x="0" y="991"/>
              <a:ext cx="12192000" cy="849909"/>
            </a:xfrm>
            <a:prstGeom prst="rect">
              <a:avLst/>
            </a:prstGeom>
            <a:solidFill>
              <a:srgbClr val="0066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Snip Single Corner Rectangle 7"/>
            <p:cNvSpPr/>
            <p:nvPr/>
          </p:nvSpPr>
          <p:spPr>
            <a:xfrm flipV="1">
              <a:off x="-5939" y="-2"/>
              <a:ext cx="2901539" cy="952502"/>
            </a:xfrm>
            <a:custGeom>
              <a:avLst/>
              <a:gdLst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211286 w 3211286"/>
                <a:gd name="connsiteY2" fmla="*/ 364678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0 h 1077686"/>
                <a:gd name="connsiteX1" fmla="*/ 2846608 w 3211286"/>
                <a:gd name="connsiteY1" fmla="*/ 0 h 1077686"/>
                <a:gd name="connsiteX2" fmla="*/ 3167744 w 3211286"/>
                <a:gd name="connsiteY2" fmla="*/ 408221 h 1077686"/>
                <a:gd name="connsiteX3" fmla="*/ 3211286 w 3211286"/>
                <a:gd name="connsiteY3" fmla="*/ 1077686 h 1077686"/>
                <a:gd name="connsiteX4" fmla="*/ 0 w 3211286"/>
                <a:gd name="connsiteY4" fmla="*/ 1077686 h 1077686"/>
                <a:gd name="connsiteX5" fmla="*/ 0 w 3211286"/>
                <a:gd name="connsiteY5" fmla="*/ 0 h 1077686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67744 w 3211286"/>
                <a:gd name="connsiteY2" fmla="*/ 419107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211286"/>
                <a:gd name="connsiteY0" fmla="*/ 10886 h 1088572"/>
                <a:gd name="connsiteX1" fmla="*/ 2628893 w 3211286"/>
                <a:gd name="connsiteY1" fmla="*/ 0 h 1088572"/>
                <a:gd name="connsiteX2" fmla="*/ 3135087 w 3211286"/>
                <a:gd name="connsiteY2" fmla="*/ 484422 h 1088572"/>
                <a:gd name="connsiteX3" fmla="*/ 3211286 w 3211286"/>
                <a:gd name="connsiteY3" fmla="*/ 1088572 h 1088572"/>
                <a:gd name="connsiteX4" fmla="*/ 0 w 3211286"/>
                <a:gd name="connsiteY4" fmla="*/ 1088572 h 1088572"/>
                <a:gd name="connsiteX5" fmla="*/ 0 w 3211286"/>
                <a:gd name="connsiteY5" fmla="*/ 10886 h 1088572"/>
                <a:gd name="connsiteX0" fmla="*/ 0 w 3136223"/>
                <a:gd name="connsiteY0" fmla="*/ 10886 h 1088572"/>
                <a:gd name="connsiteX1" fmla="*/ 2628893 w 3136223"/>
                <a:gd name="connsiteY1" fmla="*/ 0 h 1088572"/>
                <a:gd name="connsiteX2" fmla="*/ 3135087 w 3136223"/>
                <a:gd name="connsiteY2" fmla="*/ 484422 h 1088572"/>
                <a:gd name="connsiteX3" fmla="*/ 3136223 w 3136223"/>
                <a:gd name="connsiteY3" fmla="*/ 1088572 h 1088572"/>
                <a:gd name="connsiteX4" fmla="*/ 0 w 3136223"/>
                <a:gd name="connsiteY4" fmla="*/ 1088572 h 1088572"/>
                <a:gd name="connsiteX5" fmla="*/ 0 w 3136223"/>
                <a:gd name="connsiteY5" fmla="*/ 10886 h 1088572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56695"/>
                <a:gd name="connsiteY0" fmla="*/ 10886 h 1095396"/>
                <a:gd name="connsiteX1" fmla="*/ 2628893 w 3156695"/>
                <a:gd name="connsiteY1" fmla="*/ 0 h 1095396"/>
                <a:gd name="connsiteX2" fmla="*/ 3135087 w 3156695"/>
                <a:gd name="connsiteY2" fmla="*/ 484422 h 1095396"/>
                <a:gd name="connsiteX3" fmla="*/ 3156695 w 3156695"/>
                <a:gd name="connsiteY3" fmla="*/ 1095396 h 1095396"/>
                <a:gd name="connsiteX4" fmla="*/ 0 w 3156695"/>
                <a:gd name="connsiteY4" fmla="*/ 1088572 h 1095396"/>
                <a:gd name="connsiteX5" fmla="*/ 0 w 3156695"/>
                <a:gd name="connsiteY5" fmla="*/ 10886 h 1095396"/>
                <a:gd name="connsiteX0" fmla="*/ 0 w 3143047"/>
                <a:gd name="connsiteY0" fmla="*/ 10886 h 1088572"/>
                <a:gd name="connsiteX1" fmla="*/ 2628893 w 3143047"/>
                <a:gd name="connsiteY1" fmla="*/ 0 h 1088572"/>
                <a:gd name="connsiteX2" fmla="*/ 3135087 w 3143047"/>
                <a:gd name="connsiteY2" fmla="*/ 484422 h 1088572"/>
                <a:gd name="connsiteX3" fmla="*/ 3143047 w 3143047"/>
                <a:gd name="connsiteY3" fmla="*/ 1088572 h 1088572"/>
                <a:gd name="connsiteX4" fmla="*/ 0 w 3143047"/>
                <a:gd name="connsiteY4" fmla="*/ 1088572 h 1088572"/>
                <a:gd name="connsiteX5" fmla="*/ 0 w 3143047"/>
                <a:gd name="connsiteY5" fmla="*/ 10886 h 1088572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35087 w 3143047"/>
                <a:gd name="connsiteY2" fmla="*/ 478484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  <a:gd name="connsiteX0" fmla="*/ 0 w 3143047"/>
                <a:gd name="connsiteY0" fmla="*/ 4948 h 1082634"/>
                <a:gd name="connsiteX1" fmla="*/ 2664519 w 3143047"/>
                <a:gd name="connsiteY1" fmla="*/ 0 h 1082634"/>
                <a:gd name="connsiteX2" fmla="*/ 3141025 w 3143047"/>
                <a:gd name="connsiteY2" fmla="*/ 692240 h 1082634"/>
                <a:gd name="connsiteX3" fmla="*/ 3143047 w 3143047"/>
                <a:gd name="connsiteY3" fmla="*/ 1082634 h 1082634"/>
                <a:gd name="connsiteX4" fmla="*/ 0 w 3143047"/>
                <a:gd name="connsiteY4" fmla="*/ 1082634 h 1082634"/>
                <a:gd name="connsiteX5" fmla="*/ 0 w 3143047"/>
                <a:gd name="connsiteY5" fmla="*/ 4948 h 108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3047" h="1082634">
                  <a:moveTo>
                    <a:pt x="0" y="4948"/>
                  </a:moveTo>
                  <a:lnTo>
                    <a:pt x="2664519" y="0"/>
                  </a:lnTo>
                  <a:cubicBezTo>
                    <a:pt x="3024319" y="24996"/>
                    <a:pt x="3125699" y="278283"/>
                    <a:pt x="3141025" y="692240"/>
                  </a:cubicBezTo>
                  <a:cubicBezTo>
                    <a:pt x="3141404" y="893623"/>
                    <a:pt x="3142668" y="881251"/>
                    <a:pt x="3143047" y="1082634"/>
                  </a:cubicBezTo>
                  <a:lnTo>
                    <a:pt x="0" y="1082634"/>
                  </a:lnTo>
                  <a:lnTo>
                    <a:pt x="0" y="49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49" y="48518"/>
            <a:ext cx="2451051" cy="7335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2792" y="162818"/>
            <a:ext cx="8912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08 | Zonasi </a:t>
            </a:r>
            <a:r>
              <a:rPr lang="en-US" altLang="id-ID" sz="2800" b="1">
                <a:solidFill>
                  <a:schemeClr val="bg1"/>
                </a:solidFill>
                <a:ea typeface="Arial Hebrew"/>
                <a:cs typeface="Arial Hebrew"/>
              </a:rPr>
              <a:t>Kepatuhan Tingkat </a:t>
            </a:r>
            <a:r>
              <a:rPr lang="en-US" altLang="id-ID" sz="2800" b="1" smtClean="0">
                <a:solidFill>
                  <a:schemeClr val="bg1"/>
                </a:solidFill>
                <a:ea typeface="Arial Hebrew"/>
                <a:cs typeface="Arial Hebrew"/>
              </a:rPr>
              <a:t>Lembaga</a:t>
            </a:r>
            <a:r>
              <a:rPr lang="en-AU" sz="2800" b="1" smtClean="0">
                <a:solidFill>
                  <a:schemeClr val="bg1"/>
                </a:solidFill>
              </a:rPr>
              <a:t> </a:t>
            </a:r>
            <a:endParaRPr lang="en-AU" sz="2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7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4306</TotalTime>
  <Words>814</Words>
  <Application>Microsoft Office PowerPoint</Application>
  <PresentationFormat>Widescreen</PresentationFormat>
  <Paragraphs>252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맑은 고딕</vt:lpstr>
      <vt:lpstr>Arial</vt:lpstr>
      <vt:lpstr>Arial Hebrew</vt:lpstr>
      <vt:lpstr>Calibri</vt:lpstr>
      <vt:lpstr>Calibri Light</vt:lpstr>
      <vt:lpstr>Humnst777 Cn BT</vt:lpstr>
      <vt:lpstr>Open Sans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Tahapan Peningkatan  Kualitas Pelayanan Publik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 Macbook Pro</dc:creator>
  <cp:lastModifiedBy>ORI</cp:lastModifiedBy>
  <cp:revision>140</cp:revision>
  <cp:lastPrinted>2018-09-13T01:21:18Z</cp:lastPrinted>
  <dcterms:created xsi:type="dcterms:W3CDTF">2018-03-21T06:20:36Z</dcterms:created>
  <dcterms:modified xsi:type="dcterms:W3CDTF">2018-12-11T08:50:24Z</dcterms:modified>
</cp:coreProperties>
</file>