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63" r:id="rId5"/>
    <p:sldId id="259" r:id="rId6"/>
    <p:sldId id="265" r:id="rId7"/>
    <p:sldId id="260" r:id="rId8"/>
    <p:sldId id="262" r:id="rId9"/>
    <p:sldId id="261" r:id="rId10"/>
    <p:sldId id="266" r:id="rId11"/>
    <p:sldId id="274" r:id="rId12"/>
    <p:sldId id="276" r:id="rId13"/>
    <p:sldId id="277" r:id="rId14"/>
    <p:sldId id="278" r:id="rId15"/>
    <p:sldId id="280" r:id="rId16"/>
    <p:sldId id="270" r:id="rId17"/>
    <p:sldId id="271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4427-01AB-4B2F-ACB4-E8E7F7280BFB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0C74-0D87-4565-B6E5-1E62D536318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[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C0C74-0D87-4565-B6E5-1E62D5363181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3046-AD33-4CC9-9CDE-986E02FFC2DA}" type="datetimeFigureOut">
              <a:rPr lang="id-ID" smtClean="0"/>
              <a:pPr/>
              <a:t>26/10/2017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4825-D82A-4E53-8382-5D28E0F4F07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ntoniusjehemat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714380"/>
          </a:xfrm>
        </p:spPr>
        <p:txBody>
          <a:bodyPr>
            <a:noAutofit/>
          </a:bodyPr>
          <a:lstStyle/>
          <a:p>
            <a:r>
              <a:rPr lang="en-US" sz="2400" b="1" dirty="0"/>
              <a:t>APLIKASI </a:t>
            </a:r>
            <a:r>
              <a:rPr lang="en-US" sz="2400" b="1" dirty="0" err="1"/>
              <a:t>Lemna</a:t>
            </a:r>
            <a:r>
              <a:rPr lang="en-US" sz="2400" b="1" dirty="0"/>
              <a:t> sp. SEBAGAI PAKAN BABI </a:t>
            </a:r>
            <a:r>
              <a:rPr lang="en-US" sz="2400" b="1" dirty="0" smtClean="0"/>
              <a:t>ORGANIK</a:t>
            </a:r>
            <a:endParaRPr lang="id-ID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7224" y="3929066"/>
            <a:ext cx="7772400" cy="75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214414" y="4192097"/>
            <a:ext cx="6500858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OLEH: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ANTONIUS JEHEMAT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3200" b="1" i="1" dirty="0" smtClean="0">
                <a:hlinkClick r:id="rId2"/>
              </a:rPr>
              <a:t>antoniusjehemat@gmail.com</a:t>
            </a:r>
            <a:endParaRPr lang="id-ID" sz="3200" b="1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Hp: 081339252879, 082144963745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673960" y="1623519"/>
            <a:ext cx="5634344" cy="2482650"/>
            <a:chOff x="1673960" y="1623519"/>
            <a:chExt cx="5634344" cy="2482650"/>
          </a:xfrm>
        </p:grpSpPr>
        <p:sp>
          <p:nvSpPr>
            <p:cNvPr id="156" name="Right Arrow 156"/>
            <p:cNvSpPr>
              <a:spLocks noChangeArrowheads="1"/>
            </p:cNvSpPr>
            <p:nvPr/>
          </p:nvSpPr>
          <p:spPr bwMode="auto">
            <a:xfrm rot="5400000">
              <a:off x="4287045" y="2483458"/>
              <a:ext cx="718423" cy="5523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BBB59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3963923" y="2066135"/>
              <a:ext cx="1364669" cy="484632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J:\iklim BOS\financial\rupiah.jpg"/>
            <p:cNvPicPr/>
            <p:nvPr/>
          </p:nvPicPr>
          <p:blipFill>
            <a:blip r:embed="rId3" cstate="print">
              <a:lum bright="-52000" contrast="-12000"/>
            </a:blip>
            <a:srcRect/>
            <a:stretch>
              <a:fillRect/>
            </a:stretch>
          </p:blipFill>
          <p:spPr bwMode="auto">
            <a:xfrm>
              <a:off x="4026269" y="3184513"/>
              <a:ext cx="1334450" cy="9216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60" y="1692611"/>
              <a:ext cx="2269991" cy="13899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" t="-7351" r="14700" b="8001"/>
            <a:stretch/>
          </p:blipFill>
          <p:spPr>
            <a:xfrm rot="5400000">
              <a:off x="5602974" y="1384633"/>
              <a:ext cx="1466444" cy="19442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8" y="1124744"/>
            <a:ext cx="7707467" cy="792088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Perbandingan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harga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ransum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pokok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ransum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yang</a:t>
            </a:r>
            <a:r>
              <a:rPr lang="id-ID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menggunakan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beberapa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level </a:t>
            </a:r>
            <a:r>
              <a:rPr lang="en-US" sz="2000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Lemna</a:t>
            </a:r>
            <a:r>
              <a:rPr lang="en-US" sz="2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sp</a:t>
            </a:r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segar</a:t>
            </a:r>
            <a:endParaRPr lang="id-ID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93059"/>
              </p:ext>
            </p:extLst>
          </p:nvPr>
        </p:nvGraphicFramePr>
        <p:xfrm>
          <a:off x="608948" y="2060848"/>
          <a:ext cx="7848872" cy="2556575"/>
        </p:xfrm>
        <a:graphic>
          <a:graphicData uri="http://schemas.openxmlformats.org/drawingml/2006/table">
            <a:tbl>
              <a:tblPr lastRow="1" bandRow="1" bandCol="1">
                <a:tableStyleId>{E8B1032C-EA38-4F05-BA0D-38AFFFC7BED3}</a:tableStyleId>
              </a:tblPr>
              <a:tblGrid>
                <a:gridCol w="3124308">
                  <a:extLst>
                    <a:ext uri="{9D8B030D-6E8A-4147-A177-3AD203B41FA5}">
                      <a16:colId xmlns:a16="http://schemas.microsoft.com/office/drawing/2014/main" val="3835191625"/>
                    </a:ext>
                  </a:extLst>
                </a:gridCol>
                <a:gridCol w="1295447">
                  <a:extLst>
                    <a:ext uri="{9D8B030D-6E8A-4147-A177-3AD203B41FA5}">
                      <a16:colId xmlns:a16="http://schemas.microsoft.com/office/drawing/2014/main" val="3272843811"/>
                    </a:ext>
                  </a:extLst>
                </a:gridCol>
                <a:gridCol w="1524052">
                  <a:extLst>
                    <a:ext uri="{9D8B030D-6E8A-4147-A177-3AD203B41FA5}">
                      <a16:colId xmlns:a16="http://schemas.microsoft.com/office/drawing/2014/main" val="692332793"/>
                    </a:ext>
                  </a:extLst>
                </a:gridCol>
                <a:gridCol w="1905065">
                  <a:extLst>
                    <a:ext uri="{9D8B030D-6E8A-4147-A177-3AD203B41FA5}">
                      <a16:colId xmlns:a16="http://schemas.microsoft.com/office/drawing/2014/main" val="2158485158"/>
                    </a:ext>
                  </a:extLst>
                </a:gridCol>
              </a:tblGrid>
              <a:tr h="4875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Ransum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Hrg</a:t>
                      </a:r>
                      <a:r>
                        <a:rPr lang="en-US" sz="2000" b="1" u="none" strike="noStrike" dirty="0">
                          <a:effectLst/>
                        </a:rPr>
                        <a:t>/kg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 smtClean="0">
                          <a:effectLst/>
                        </a:rPr>
                        <a:t>Penghematan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303648"/>
                  </a:ext>
                </a:extLst>
              </a:tr>
              <a:tr h="52057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Per 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kg 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ransum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</a:rPr>
                        <a:t>Per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err="1" smtClean="0">
                          <a:effectLst/>
                        </a:rPr>
                        <a:t>pemberian</a:t>
                      </a:r>
                      <a:r>
                        <a:rPr lang="en-US" sz="2000" b="1" u="none" strike="noStrike" dirty="0" smtClean="0">
                          <a:effectLst/>
                        </a:rPr>
                        <a:t>/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hr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2834552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Basal tanpa lemna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5.538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13.845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4481007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Ransum basal +10% lemna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5.619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-81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-202.5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7259684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Ransum basal +20% lemna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5.068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2000" u="none" strike="noStrike" dirty="0" smtClean="0">
                          <a:effectLst/>
                        </a:rPr>
                        <a:t>470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1.175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8456253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Ransum</a:t>
                      </a:r>
                      <a:r>
                        <a:rPr lang="en-US" sz="2000" u="none" strike="noStrike" dirty="0">
                          <a:effectLst/>
                        </a:rPr>
                        <a:t> basal +30% </a:t>
                      </a:r>
                      <a:r>
                        <a:rPr lang="en-US" sz="2000" u="none" strike="noStrike" dirty="0" err="1">
                          <a:effectLst/>
                        </a:rPr>
                        <a:t>lemna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4.655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US" sz="2000" u="none" strike="noStrike" dirty="0" smtClean="0">
                          <a:effectLst/>
                        </a:rPr>
                        <a:t>883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2.207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19678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38445" y="4761439"/>
            <a:ext cx="7707467" cy="366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Harga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ini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berdasarkan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harga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bahan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ransum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berlaku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Maret</a:t>
            </a:r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2017 di </a:t>
            </a:r>
            <a:r>
              <a:rPr lang="en-US" sz="1400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Kupang</a:t>
            </a:r>
            <a:endParaRPr lang="id-ID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pPr algn="just"/>
            <a:r>
              <a:rPr lang="id-ID" sz="2400" i="1" dirty="0" smtClean="0"/>
              <a:t>Lemna untuk babi penggemukkan</a:t>
            </a:r>
            <a:endParaRPr lang="id-ID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430214"/>
            <a:ext cx="7560840" cy="1247020"/>
          </a:xfrm>
        </p:spPr>
        <p:txBody>
          <a:bodyPr>
            <a:normAutofit/>
          </a:bodyPr>
          <a:lstStyle/>
          <a:p>
            <a:r>
              <a:rPr lang="id-ID" sz="2000" dirty="0" smtClean="0"/>
              <a:t>PBB bisa mencapai 1 kg/hari</a:t>
            </a:r>
          </a:p>
          <a:p>
            <a:r>
              <a:rPr lang="id-ID" sz="2000" dirty="0" smtClean="0"/>
              <a:t>Untuk 1 kg PBB dapat dicapai dengan pemebrian 3 kg/ek/hari</a:t>
            </a:r>
          </a:p>
          <a:p>
            <a:r>
              <a:rPr lang="id-ID" sz="2000" dirty="0" smtClean="0"/>
              <a:t>Keuntungan mencapai Rp. 53.400</a:t>
            </a:r>
            <a:endParaRPr lang="id-ID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5812" y="2541500"/>
            <a:ext cx="7104948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2000" dirty="0" smtClean="0"/>
              <a:t>Perubahan tampilan babai yang mengkonsumsi lemna</a:t>
            </a:r>
            <a:endParaRPr lang="id-ID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87624" y="3153874"/>
            <a:ext cx="6401292" cy="2435366"/>
            <a:chOff x="428596" y="1571612"/>
            <a:chExt cx="7858180" cy="3500462"/>
          </a:xfrm>
        </p:grpSpPr>
        <p:pic>
          <p:nvPicPr>
            <p:cNvPr id="5" name="Picture 2" descr="F:\HIVOS\Aplikais Lemna-Babi\foto penelitian lemna babi -hivos\20161228_1603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28596" y="1571612"/>
              <a:ext cx="3429024" cy="3429024"/>
            </a:xfrm>
            <a:prstGeom prst="rect">
              <a:avLst/>
            </a:prstGeom>
            <a:noFill/>
          </p:spPr>
        </p:pic>
        <p:pic>
          <p:nvPicPr>
            <p:cNvPr id="6" name="Picture 4" descr="F:\HIVOS\Aplikais Lemna-Babi\foto penelitian lemna babi -hivos\Foto Penelitian Hivos\20161228_1603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929190" y="1714488"/>
              <a:ext cx="3357586" cy="3357586"/>
            </a:xfrm>
            <a:prstGeom prst="rect">
              <a:avLst/>
            </a:prstGeom>
            <a:noFill/>
          </p:spPr>
        </p:pic>
        <p:sp>
          <p:nvSpPr>
            <p:cNvPr id="7" name="Right Arrow 6"/>
            <p:cNvSpPr/>
            <p:nvPr/>
          </p:nvSpPr>
          <p:spPr>
            <a:xfrm>
              <a:off x="3929058" y="3143248"/>
              <a:ext cx="1000132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488320" y="5539539"/>
            <a:ext cx="3858095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Pemeliharaan hanya 42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hari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id-ID" sz="2800" dirty="0" smtClean="0"/>
              <a:t>Formulasi pakan untuk babi penggemukan </a:t>
            </a:r>
            <a:endParaRPr lang="id-ID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71042"/>
              </p:ext>
            </p:extLst>
          </p:nvPr>
        </p:nvGraphicFramePr>
        <p:xfrm>
          <a:off x="1187624" y="1785926"/>
          <a:ext cx="6884837" cy="269947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4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025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u="none" strike="noStrike" dirty="0" smtClean="0"/>
                        <a:t>Bahan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u="none" strike="noStrike" dirty="0" smtClean="0"/>
                        <a:t>Porsi (%)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u="none" strike="noStrike" dirty="0" smtClean="0"/>
                        <a:t>Dalam 10 kg ransum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/>
                        <a:t>Jagung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38,00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/>
                        <a:t>3,8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/>
                        <a:t>Tepung ikan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4,00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/>
                        <a:t>0,4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 smtClean="0"/>
                        <a:t>Konsentrat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16,00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/>
                        <a:t>1,6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/>
                        <a:t>Dedak padi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21,50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/>
                        <a:t>2,1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64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i="1" u="none" strike="noStrike" dirty="0" smtClean="0"/>
                        <a:t>Lemna sp</a:t>
                      </a:r>
                      <a:endParaRPr lang="id-ID" sz="2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20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/>
                        <a:t>2,0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/>
                        <a:t>Mineral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0,5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/>
                        <a:t>0,05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64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u="none" strike="noStrike"/>
                        <a:t>Jumlah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u="none" strike="noStrike" dirty="0"/>
                        <a:t>100,00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984718"/>
            <a:ext cx="6286544" cy="500066"/>
          </a:xfrm>
        </p:spPr>
        <p:txBody>
          <a:bodyPr>
            <a:noAutofit/>
          </a:bodyPr>
          <a:lstStyle/>
          <a:p>
            <a:pPr algn="r"/>
            <a:r>
              <a:rPr lang="id-ID" sz="2000" b="1" dirty="0" smtClean="0"/>
              <a:t>Beberapa Formulasi Ransum yang dapat digunakna</a:t>
            </a:r>
            <a:endParaRPr lang="id-ID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64411"/>
              </p:ext>
            </p:extLst>
          </p:nvPr>
        </p:nvGraphicFramePr>
        <p:xfrm>
          <a:off x="1439989" y="1628800"/>
          <a:ext cx="6286544" cy="3657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Bahan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Penggemukan</a:t>
                      </a:r>
                      <a:r>
                        <a:rPr lang="en-US" sz="2000" dirty="0"/>
                        <a:t> (&gt;5 </a:t>
                      </a:r>
                      <a:r>
                        <a:rPr lang="en-US" sz="2000" dirty="0" err="1"/>
                        <a:t>bln</a:t>
                      </a:r>
                      <a:r>
                        <a:rPr lang="en-US" sz="2000" dirty="0"/>
                        <a:t>)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Anak (1.5-4 bulan)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id-ID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Porsi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Prot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Prsi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protein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Jagung kuning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44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3.96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44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3.96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Dedak halus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32.5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4.225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18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2.34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Konsentrat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23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8.74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37.5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14.25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Mineral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0.5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0.5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Total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100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16.93</a:t>
                      </a:r>
                      <a:endParaRPr lang="id-ID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100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20.55</a:t>
                      </a:r>
                      <a:endParaRPr lang="id-ID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84670"/>
              </p:ext>
            </p:extLst>
          </p:nvPr>
        </p:nvGraphicFramePr>
        <p:xfrm>
          <a:off x="1115616" y="2276872"/>
          <a:ext cx="6740252" cy="32918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0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Bahan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makanan</a:t>
                      </a:r>
                      <a:endParaRPr lang="id-ID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Porsi</a:t>
                      </a:r>
                      <a:endParaRPr lang="id-ID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Protein</a:t>
                      </a:r>
                      <a:endParaRPr lang="id-ID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Jagung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Kuning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38</a:t>
                      </a:r>
                      <a:endParaRPr lang="id-ID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3.3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Dedak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Halus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30.5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3.9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Bungkil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Kelapa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20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4.24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Tepung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Ikan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8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3.2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Tepung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bekicot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1.7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Top Mix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0.5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id-ID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Jumlah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100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16.4</a:t>
                      </a:r>
                      <a:endParaRPr lang="id-ID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85721" y="1772816"/>
            <a:ext cx="7215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Menggunakan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bahan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lokal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6961407" cy="504056"/>
          </a:xfrm>
        </p:spPr>
        <p:txBody>
          <a:bodyPr>
            <a:normAutofit/>
          </a:bodyPr>
          <a:lstStyle/>
          <a:p>
            <a:r>
              <a:rPr lang="id-ID" sz="2400" dirty="0"/>
              <a:t>Formulasi pakan untuk babi penggemukan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955285" cy="652934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Memaknai</a:t>
            </a:r>
            <a:r>
              <a:rPr lang="en-US" sz="2000" b="1" dirty="0" smtClean="0"/>
              <a:t> Usaha </a:t>
            </a:r>
            <a:r>
              <a:rPr lang="en-US" sz="2000" b="1" dirty="0" err="1" smtClean="0"/>
              <a:t>Ternak</a:t>
            </a:r>
            <a:r>
              <a:rPr lang="en-US" sz="2000" b="1" dirty="0" smtClean="0"/>
              <a:t> Babi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36" y="1556792"/>
            <a:ext cx="7696326" cy="39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44" y="1357297"/>
            <a:ext cx="4260492" cy="39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/>
          <p:cNvSpPr/>
          <p:nvPr/>
        </p:nvSpPr>
        <p:spPr>
          <a:xfrm rot="588043">
            <a:off x="7114500" y="1048463"/>
            <a:ext cx="1443501" cy="2563088"/>
          </a:xfrm>
          <a:prstGeom prst="smileyFace">
            <a:avLst>
              <a:gd name="adj" fmla="val 4047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 rot="18707377">
            <a:off x="2115798" y="841848"/>
            <a:ext cx="2024126" cy="880425"/>
          </a:xfrm>
          <a:prstGeom prst="wedgeEllipseCallout">
            <a:avLst>
              <a:gd name="adj1" fmla="val -93731"/>
              <a:gd name="adj2" fmla="val -573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Waooo</a:t>
            </a:r>
            <a:r>
              <a:rPr lang="en-US" sz="2400" b="1" dirty="0" smtClean="0">
                <a:solidFill>
                  <a:schemeClr val="tx1"/>
                </a:solidFill>
              </a:rPr>
              <a:t>…!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Heart 16"/>
          <p:cNvSpPr/>
          <p:nvPr/>
        </p:nvSpPr>
        <p:spPr>
          <a:xfrm rot="20556629">
            <a:off x="4794778" y="3851449"/>
            <a:ext cx="3430890" cy="1147315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Nikmati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Aja</a:t>
            </a:r>
            <a:r>
              <a:rPr lang="en-US" b="1" dirty="0" smtClean="0">
                <a:latin typeface="Arial Black" pitchFamily="34" charset="0"/>
              </a:rPr>
              <a:t>…..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 rot="19020406">
            <a:off x="3252279" y="593576"/>
            <a:ext cx="2001847" cy="880425"/>
          </a:xfrm>
          <a:prstGeom prst="wedgeEllipseCallout">
            <a:avLst>
              <a:gd name="adj1" fmla="val -91678"/>
              <a:gd name="adj2" fmla="val 3510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Asyikk</a:t>
            </a:r>
            <a:r>
              <a:rPr lang="en-US" sz="2400" b="1" dirty="0" smtClean="0">
                <a:solidFill>
                  <a:schemeClr val="tx1"/>
                </a:solidFill>
              </a:rPr>
              <a:t>.!!!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 rot="20468818">
            <a:off x="4595098" y="1667110"/>
            <a:ext cx="2163264" cy="742415"/>
          </a:xfrm>
          <a:prstGeom prst="wedgeEllipseCallout">
            <a:avLst>
              <a:gd name="adj1" fmla="val 72572"/>
              <a:gd name="adj2" fmla="val 8685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Wuee</a:t>
            </a:r>
            <a:r>
              <a:rPr lang="en-US" sz="2400" b="1" dirty="0" smtClean="0">
                <a:solidFill>
                  <a:schemeClr val="tx1"/>
                </a:solidFill>
              </a:rPr>
              <a:t>.!!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16" y="3933056"/>
            <a:ext cx="7829472" cy="1143000"/>
          </a:xfrm>
        </p:spPr>
        <p:txBody>
          <a:bodyPr>
            <a:normAutofit/>
          </a:bodyPr>
          <a:lstStyle/>
          <a:p>
            <a:r>
              <a:rPr lang="id-ID" sz="6000" dirty="0" smtClean="0"/>
              <a:t>TERIMA KASIH</a:t>
            </a:r>
            <a:endParaRPr lang="id-ID" sz="6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54261" y="1700808"/>
            <a:ext cx="7829472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/>
              <a:t>Selagi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manusia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daging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maka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usaha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ternak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babi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masih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menjanjikan</a:t>
            </a:r>
            <a:r>
              <a:rPr lang="en-US" sz="3200" i="1" dirty="0" smtClean="0"/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654032"/>
          </a:xfrm>
        </p:spPr>
        <p:txBody>
          <a:bodyPr>
            <a:normAutofit/>
          </a:bodyPr>
          <a:lstStyle/>
          <a:p>
            <a:pPr algn="just"/>
            <a:r>
              <a:rPr lang="id-ID" sz="2400" b="1" dirty="0" smtClean="0"/>
              <a:t>Mengapa harus Babi dengan </a:t>
            </a:r>
            <a:r>
              <a:rPr lang="id-ID" sz="2400" b="1" i="1" dirty="0" smtClean="0"/>
              <a:t>Lemna sp</a:t>
            </a:r>
            <a:endParaRPr lang="id-ID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199" y="1142985"/>
            <a:ext cx="5888329" cy="17099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d-ID" sz="1800" b="1" i="1" dirty="0" smtClean="0"/>
              <a:t>Ternak Babi untuk NTT: </a:t>
            </a:r>
            <a:endParaRPr lang="en-US" sz="1800" b="1" i="1" dirty="0" smtClean="0"/>
          </a:p>
          <a:p>
            <a:r>
              <a:rPr lang="id-ID" sz="1800" b="1" dirty="0" smtClean="0"/>
              <a:t>Sebagai komodity budaya dan agama</a:t>
            </a:r>
            <a:endParaRPr lang="en-US" sz="1800" b="1" dirty="0" smtClean="0"/>
          </a:p>
          <a:p>
            <a:r>
              <a:rPr lang="id-ID" sz="1800" b="1" dirty="0" smtClean="0"/>
              <a:t>Propinsi dengan Populasi Terbanyak di Indonesia </a:t>
            </a:r>
            <a:endParaRPr lang="en-US" sz="1800" b="1" dirty="0" smtClean="0"/>
          </a:p>
          <a:p>
            <a:r>
              <a:rPr lang="en-US" sz="1800" b="1" dirty="0" err="1" smtClean="0">
                <a:solidFill>
                  <a:srgbClr val="C00000"/>
                </a:solidFill>
              </a:rPr>
              <a:t>Biaya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id-ID" sz="1800" b="1" dirty="0" smtClean="0">
                <a:solidFill>
                  <a:srgbClr val="C00000"/>
                </a:solidFill>
              </a:rPr>
              <a:t>makanan ternak babi </a:t>
            </a:r>
            <a:r>
              <a:rPr lang="en-US" sz="1800" b="1" dirty="0" err="1" smtClean="0">
                <a:solidFill>
                  <a:srgbClr val="C00000"/>
                </a:solidFill>
              </a:rPr>
              <a:t>mencapai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70-80% </a:t>
            </a:r>
            <a:endParaRPr lang="id-ID" sz="18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39" y="1142984"/>
            <a:ext cx="2085297" cy="16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57200" y="2962484"/>
            <a:ext cx="8115328" cy="1323772"/>
            <a:chOff x="642910" y="2774629"/>
            <a:chExt cx="7658096" cy="1538086"/>
          </a:xfrm>
        </p:grpSpPr>
        <p:pic>
          <p:nvPicPr>
            <p:cNvPr id="5" name="Picture 151" descr="Pemberian Duckweed segar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42910" y="2857496"/>
              <a:ext cx="1785950" cy="1455219"/>
            </a:xfrm>
            <a:prstGeom prst="rect">
              <a:avLst/>
            </a:prstGeom>
            <a:noFill/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643674" y="2774629"/>
              <a:ext cx="5657332" cy="15380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id-ID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Lemna sp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Protein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cukup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tinggi</a:t>
              </a:r>
              <a:r>
                <a:rPr kumimoji="0" lang="id-ID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22-48% </a:t>
              </a:r>
              <a:r>
                <a:rPr kumimoji="0" lang="id-ID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; S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erat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kasarnya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rendah</a:t>
              </a:r>
              <a:r>
                <a:rPr kumimoji="0" lang="id-ID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4-9%,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dan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energi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metabolismenya</a:t>
              </a:r>
              <a:r>
                <a:rPr kumimoji="0" lang="id-ID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2342 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kkal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/kg </a:t>
              </a:r>
              <a:r>
                <a:rPr kumimoji="0" lang="id-ID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BK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dirty="0" err="1" smtClean="0"/>
                <a:t>Mendukung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pertumbuhan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ternak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babi</a:t>
              </a:r>
              <a:endParaRPr lang="en-US" b="1" dirty="0"/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7234" y="4500450"/>
            <a:ext cx="8035294" cy="1395669"/>
            <a:chOff x="537234" y="4500450"/>
            <a:chExt cx="8035294" cy="1395669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582535" y="4538797"/>
              <a:ext cx="3790621" cy="1000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id-ID" sz="1800" b="1" i="1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Babi vs Lemna: 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id-ID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Dikombinasikan: Babi + </a:t>
              </a:r>
              <a:r>
                <a:rPr kumimoji="0" lang="en-US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Lemna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sp.</a:t>
              </a:r>
              <a:r>
                <a:rPr kumimoji="0" lang="id-ID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= </a:t>
              </a:r>
              <a:r>
                <a:rPr kumimoji="0" lang="id-ID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peternakan organik</a:t>
              </a:r>
              <a:r>
                <a:rPr kumimoji="0" lang="id-ID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terintegrasi</a:t>
              </a:r>
              <a:endPara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58368" y="4504557"/>
              <a:ext cx="211416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16"/>
            <p:cNvGrpSpPr/>
            <p:nvPr/>
          </p:nvGrpSpPr>
          <p:grpSpPr>
            <a:xfrm>
              <a:off x="2656861" y="5538929"/>
              <a:ext cx="3716295" cy="357190"/>
              <a:chOff x="2571736" y="5643578"/>
              <a:chExt cx="3571900" cy="357190"/>
            </a:xfrm>
          </p:grpSpPr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143240" y="5643578"/>
                <a:ext cx="2500330" cy="35719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id-ID" sz="2000" b="1" i="1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Bioslury</a:t>
                </a:r>
                <a:endParaRPr kumimoji="0" 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571736" y="5643578"/>
                <a:ext cx="428628" cy="35719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5715008" y="5643578"/>
                <a:ext cx="428628" cy="35719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34" y="4500450"/>
              <a:ext cx="2045301" cy="1252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5543560" cy="8683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000" b="1" dirty="0" err="1" smtClean="0"/>
              <a:t>Ringkasan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siklus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konsep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integrasi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Lemna</a:t>
            </a:r>
            <a:r>
              <a:rPr lang="en-US" sz="2000" b="1" i="1" dirty="0" smtClean="0"/>
              <a:t> sp.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babi</a:t>
            </a:r>
            <a:endParaRPr lang="id-ID" sz="20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500034" y="2071678"/>
            <a:ext cx="7451681" cy="2460868"/>
            <a:chOff x="1428728" y="1753950"/>
            <a:chExt cx="7451681" cy="2460868"/>
          </a:xfrm>
          <a:solidFill>
            <a:srgbClr val="00B050"/>
          </a:solidFill>
        </p:grpSpPr>
        <p:grpSp>
          <p:nvGrpSpPr>
            <p:cNvPr id="63" name="Group 62"/>
            <p:cNvGrpSpPr/>
            <p:nvPr/>
          </p:nvGrpSpPr>
          <p:grpSpPr>
            <a:xfrm>
              <a:off x="2077860" y="1753950"/>
              <a:ext cx="5775135" cy="2434519"/>
              <a:chOff x="2077860" y="1753950"/>
              <a:chExt cx="5775135" cy="2434519"/>
            </a:xfrm>
            <a:grpFill/>
          </p:grpSpPr>
          <p:sp>
            <p:nvSpPr>
              <p:cNvPr id="57" name="Curved Up Arrow 56"/>
              <p:cNvSpPr/>
              <p:nvPr/>
            </p:nvSpPr>
            <p:spPr>
              <a:xfrm rot="1412653" flipH="1">
                <a:off x="2077860" y="3695777"/>
                <a:ext cx="2150927" cy="479248"/>
              </a:xfrm>
              <a:prstGeom prst="curved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Curved Up Arrow 57"/>
              <p:cNvSpPr/>
              <p:nvPr/>
            </p:nvSpPr>
            <p:spPr>
              <a:xfrm rot="20235409" flipH="1">
                <a:off x="5423957" y="3727356"/>
                <a:ext cx="2429038" cy="461113"/>
              </a:xfrm>
              <a:prstGeom prst="curved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Curved Up Arrow 58"/>
              <p:cNvSpPr/>
              <p:nvPr/>
            </p:nvSpPr>
            <p:spPr>
              <a:xfrm rot="9908677" flipH="1">
                <a:off x="2185985" y="1753950"/>
                <a:ext cx="2562476" cy="547507"/>
              </a:xfrm>
              <a:prstGeom prst="curved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Curved Up Arrow 59"/>
              <p:cNvSpPr/>
              <p:nvPr/>
            </p:nvSpPr>
            <p:spPr>
              <a:xfrm rot="11806762" flipH="1">
                <a:off x="5446825" y="1901195"/>
                <a:ext cx="2352450" cy="468663"/>
              </a:xfrm>
              <a:prstGeom prst="curved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428728" y="2000240"/>
              <a:ext cx="7451681" cy="2214578"/>
              <a:chOff x="1357290" y="2000240"/>
              <a:chExt cx="7451681" cy="2214578"/>
            </a:xfrm>
            <a:grpFill/>
          </p:grpSpPr>
          <p:sp>
            <p:nvSpPr>
              <p:cNvPr id="81" name="AutoShape 427"/>
              <p:cNvSpPr>
                <a:spLocks noChangeArrowheads="1"/>
              </p:cNvSpPr>
              <p:nvPr/>
            </p:nvSpPr>
            <p:spPr bwMode="auto">
              <a:xfrm>
                <a:off x="6715140" y="2643182"/>
                <a:ext cx="2093831" cy="604008"/>
              </a:xfrm>
              <a:custGeom>
                <a:avLst/>
                <a:gdLst>
                  <a:gd name="G0" fmla="+- 580 0 0"/>
                  <a:gd name="G1" fmla="+- 21600 0 580"/>
                  <a:gd name="G2" fmla="+- 21600 0 58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80" y="10800"/>
                    </a:moveTo>
                    <a:cubicBezTo>
                      <a:pt x="580" y="16444"/>
                      <a:pt x="5156" y="21020"/>
                      <a:pt x="10800" y="21020"/>
                    </a:cubicBezTo>
                    <a:cubicBezTo>
                      <a:pt x="16444" y="21020"/>
                      <a:pt x="21020" y="16444"/>
                      <a:pt x="21020" y="10800"/>
                    </a:cubicBezTo>
                    <a:cubicBezTo>
                      <a:pt x="21020" y="5156"/>
                      <a:pt x="16444" y="580"/>
                      <a:pt x="10800" y="580"/>
                    </a:cubicBezTo>
                    <a:cubicBezTo>
                      <a:pt x="5156" y="580"/>
                      <a:pt x="580" y="5156"/>
                      <a:pt x="580" y="10800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Ternak Babi</a:t>
                </a:r>
                <a:endParaRPr kumimoji="0" lang="id-ID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AutoShape 425"/>
              <p:cNvSpPr>
                <a:spLocks noChangeArrowheads="1"/>
              </p:cNvSpPr>
              <p:nvPr/>
            </p:nvSpPr>
            <p:spPr bwMode="auto">
              <a:xfrm>
                <a:off x="4000941" y="2000240"/>
                <a:ext cx="2000422" cy="475285"/>
              </a:xfrm>
              <a:custGeom>
                <a:avLst/>
                <a:gdLst>
                  <a:gd name="G0" fmla="+- 687 0 0"/>
                  <a:gd name="G1" fmla="+- 21600 0 687"/>
                  <a:gd name="G2" fmla="+- 21600 0 68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687" y="10800"/>
                    </a:moveTo>
                    <a:cubicBezTo>
                      <a:pt x="687" y="16385"/>
                      <a:pt x="5215" y="20913"/>
                      <a:pt x="10800" y="20913"/>
                    </a:cubicBezTo>
                    <a:cubicBezTo>
                      <a:pt x="16385" y="20913"/>
                      <a:pt x="20913" y="16385"/>
                      <a:pt x="20913" y="10800"/>
                    </a:cubicBezTo>
                    <a:cubicBezTo>
                      <a:pt x="20913" y="5215"/>
                      <a:pt x="16385" y="687"/>
                      <a:pt x="10800" y="687"/>
                    </a:cubicBezTo>
                    <a:cubicBezTo>
                      <a:pt x="5215" y="687"/>
                      <a:pt x="687" y="5215"/>
                      <a:pt x="687" y="10800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Lemna sp.</a:t>
                </a:r>
                <a:endParaRPr kumimoji="0" lang="id-ID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AutoShape 430"/>
              <p:cNvSpPr>
                <a:spLocks noChangeArrowheads="1"/>
              </p:cNvSpPr>
              <p:nvPr/>
            </p:nvSpPr>
            <p:spPr bwMode="auto">
              <a:xfrm>
                <a:off x="3500311" y="2428491"/>
                <a:ext cx="3104538" cy="1167171"/>
              </a:xfrm>
              <a:custGeom>
                <a:avLst/>
                <a:gdLst>
                  <a:gd name="G0" fmla="+- 616 0 0"/>
                  <a:gd name="G1" fmla="+- 21600 0 616"/>
                  <a:gd name="G2" fmla="+- 21600 0 61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616" y="10800"/>
                    </a:moveTo>
                    <a:cubicBezTo>
                      <a:pt x="616" y="16424"/>
                      <a:pt x="5176" y="20984"/>
                      <a:pt x="10800" y="20984"/>
                    </a:cubicBezTo>
                    <a:cubicBezTo>
                      <a:pt x="16424" y="20984"/>
                      <a:pt x="20984" y="16424"/>
                      <a:pt x="20984" y="10800"/>
                    </a:cubicBezTo>
                    <a:cubicBezTo>
                      <a:pt x="20984" y="5176"/>
                      <a:pt x="16424" y="616"/>
                      <a:pt x="10800" y="616"/>
                    </a:cubicBezTo>
                    <a:cubicBezTo>
                      <a:pt x="5176" y="616"/>
                      <a:pt x="616" y="5176"/>
                      <a:pt x="616" y="10800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sz="16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Peternakan organik:</a:t>
                </a:r>
                <a:r>
                  <a:rPr kumimoji="0" lang="id-ID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integrasi </a:t>
                </a:r>
                <a:r>
                  <a:rPr kumimoji="0" lang="id-ID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Lemna sp</a:t>
                </a:r>
                <a:r>
                  <a:rPr kumimoji="0" lang="id-ID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. dengan ternak babi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AutoShape 429"/>
              <p:cNvSpPr>
                <a:spLocks noChangeArrowheads="1"/>
              </p:cNvSpPr>
              <p:nvPr/>
            </p:nvSpPr>
            <p:spPr bwMode="auto">
              <a:xfrm>
                <a:off x="1357290" y="2714620"/>
                <a:ext cx="2030859" cy="634951"/>
              </a:xfrm>
              <a:custGeom>
                <a:avLst/>
                <a:gdLst>
                  <a:gd name="G0" fmla="+- 584 0 0"/>
                  <a:gd name="G1" fmla="+- 21600 0 584"/>
                  <a:gd name="G2" fmla="+- 21600 0 58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84" y="10800"/>
                    </a:moveTo>
                    <a:cubicBezTo>
                      <a:pt x="584" y="16442"/>
                      <a:pt x="5158" y="21016"/>
                      <a:pt x="10800" y="21016"/>
                    </a:cubicBezTo>
                    <a:cubicBezTo>
                      <a:pt x="16442" y="21016"/>
                      <a:pt x="21016" y="16442"/>
                      <a:pt x="21016" y="10800"/>
                    </a:cubicBezTo>
                    <a:cubicBezTo>
                      <a:pt x="21016" y="5158"/>
                      <a:pt x="16442" y="584"/>
                      <a:pt x="10800" y="584"/>
                    </a:cubicBezTo>
                    <a:cubicBezTo>
                      <a:pt x="5158" y="584"/>
                      <a:pt x="584" y="5158"/>
                      <a:pt x="584" y="10800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Bio-slurry</a:t>
                </a:r>
                <a:endParaRPr kumimoji="0" lang="id-ID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AutoShape 428"/>
              <p:cNvSpPr>
                <a:spLocks noChangeArrowheads="1"/>
              </p:cNvSpPr>
              <p:nvPr/>
            </p:nvSpPr>
            <p:spPr bwMode="auto">
              <a:xfrm>
                <a:off x="3857620" y="3571876"/>
                <a:ext cx="2428634" cy="642942"/>
              </a:xfrm>
              <a:custGeom>
                <a:avLst/>
                <a:gdLst>
                  <a:gd name="G0" fmla="+- 408 0 0"/>
                  <a:gd name="G1" fmla="+- 21600 0 408"/>
                  <a:gd name="G2" fmla="+- 21600 0 40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8" y="10800"/>
                    </a:moveTo>
                    <a:cubicBezTo>
                      <a:pt x="408" y="16539"/>
                      <a:pt x="5061" y="21192"/>
                      <a:pt x="10800" y="21192"/>
                    </a:cubicBezTo>
                    <a:cubicBezTo>
                      <a:pt x="16539" y="21192"/>
                      <a:pt x="21192" y="16539"/>
                      <a:pt x="21192" y="10800"/>
                    </a:cubicBezTo>
                    <a:cubicBezTo>
                      <a:pt x="21192" y="5061"/>
                      <a:pt x="16539" y="408"/>
                      <a:pt x="10800" y="408"/>
                    </a:cubicBezTo>
                    <a:cubicBezTo>
                      <a:pt x="5061" y="408"/>
                      <a:pt x="408" y="5061"/>
                      <a:pt x="408" y="10800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Bio-gas</a:t>
                </a:r>
                <a:endParaRPr kumimoji="0" lang="id-ID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229600" cy="642942"/>
          </a:xfrm>
        </p:spPr>
        <p:txBody>
          <a:bodyPr>
            <a:noAutofit/>
          </a:bodyPr>
          <a:lstStyle/>
          <a:p>
            <a:pPr algn="r"/>
            <a:r>
              <a:rPr lang="id-ID" sz="2800" b="1" i="1" dirty="0" smtClean="0"/>
              <a:t>Apa Manfaat peternakan organik berbasis Lemna dan bio-sllury</a:t>
            </a:r>
            <a:endParaRPr lang="id-ID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2071702"/>
          </a:xfrm>
        </p:spPr>
        <p:txBody>
          <a:bodyPr>
            <a:normAutofit fontScale="92500" lnSpcReduction="20000"/>
          </a:bodyPr>
          <a:lstStyle/>
          <a:p>
            <a:r>
              <a:rPr lang="id-ID" sz="2400" dirty="0" smtClean="0"/>
              <a:t>Mengurangi penggunaan bahan pakan yang mengandung zat kimia berbahaya</a:t>
            </a:r>
          </a:p>
          <a:p>
            <a:r>
              <a:rPr lang="id-ID" sz="2400" dirty="0" smtClean="0"/>
              <a:t>Melestarikan alam dan mengurangi pencemaran lingkungan dari limbah peternakan babi</a:t>
            </a:r>
          </a:p>
          <a:p>
            <a:r>
              <a:rPr lang="id-ID" sz="2400" dirty="0" smtClean="0"/>
              <a:t>Biaya pakan ternak babi menjadi lebih murah</a:t>
            </a:r>
          </a:p>
          <a:p>
            <a:r>
              <a:rPr lang="id-ID" sz="2400" dirty="0" smtClean="0"/>
              <a:t>Produksi ternak babi yang efisien dan berkelanjutan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5686436" cy="5000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kumimoji="0" lang="id-ID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Berapa Kebutuhan maknan ternak babi</a:t>
            </a:r>
            <a:r>
              <a:rPr kumimoji="0" lang="id-ID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...?</a:t>
            </a:r>
            <a:endParaRPr lang="id-ID" sz="2400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53413"/>
              </p:ext>
            </p:extLst>
          </p:nvPr>
        </p:nvGraphicFramePr>
        <p:xfrm>
          <a:off x="585343" y="1214422"/>
          <a:ext cx="7929620" cy="33495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6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786">
                <a:tc rowSpan="2"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Umur</a:t>
                      </a:r>
                      <a:endParaRPr lang="id-ID" sz="1800" b="1" dirty="0"/>
                    </a:p>
                    <a:p>
                      <a:pPr marL="21590"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 (</a:t>
                      </a:r>
                      <a:r>
                        <a:rPr lang="en-US" sz="1800" b="1" dirty="0" err="1"/>
                        <a:t>minggu</a:t>
                      </a:r>
                      <a:r>
                        <a:rPr lang="en-US" sz="1800" b="1" dirty="0"/>
                        <a:t>)</a:t>
                      </a:r>
                      <a:endParaRPr lang="id-ID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/>
                        <a:t>Konsumsi per hari per ekor</a:t>
                      </a:r>
                      <a:endParaRPr lang="id-ID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Rsm</a:t>
                      </a:r>
                      <a:r>
                        <a:rPr lang="en-US" sz="1800" b="1" dirty="0"/>
                        <a:t> (Kg/hr)</a:t>
                      </a:r>
                      <a:endParaRPr lang="id-ID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Air (l/hr)</a:t>
                      </a:r>
                      <a:endParaRPr lang="id-ID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E( </a:t>
                      </a:r>
                      <a:r>
                        <a:rPr lang="en-US" sz="1800" b="1" dirty="0" err="1"/>
                        <a:t>Kkal</a:t>
                      </a:r>
                      <a:r>
                        <a:rPr lang="en-US" sz="1800" b="1" dirty="0"/>
                        <a:t>)</a:t>
                      </a:r>
                      <a:endParaRPr lang="id-ID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Prot. (%)</a:t>
                      </a:r>
                      <a:endParaRPr lang="id-ID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22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1-4 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0.02-0.05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0.25-0.50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3,700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21-22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03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4-8 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0.50-0.75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0.75-0.5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3,500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20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82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8-12 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1.00-1.25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2.00-3.5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3,370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18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87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12-16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1.50-2.00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3.50-4.0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3,380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16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16-20 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2.25-2.75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4.00-5.0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3,390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14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597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20 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2.75-3.50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5.00-7.0</a:t>
                      </a:r>
                      <a:endParaRPr lang="id-ID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3,395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13</a:t>
                      </a:r>
                      <a:endParaRPr lang="id-ID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92212"/>
            <a:ext cx="619268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55" y="692696"/>
            <a:ext cx="5511556" cy="4286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id-ID" sz="2400" b="1" i="1" dirty="0" smtClean="0"/>
              <a:t>Bahan makanan </a:t>
            </a:r>
            <a:r>
              <a:rPr lang="en-US" sz="2000" b="1" i="1" dirty="0" err="1" smtClean="0"/>
              <a:t>lokal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untuk</a:t>
            </a:r>
            <a:r>
              <a:rPr lang="en-US" sz="2400" b="1" i="1" dirty="0" smtClean="0"/>
              <a:t> </a:t>
            </a:r>
            <a:r>
              <a:rPr lang="id-ID" sz="2400" b="1" i="1" dirty="0" smtClean="0"/>
              <a:t>ternak babi...</a:t>
            </a:r>
            <a:endParaRPr lang="id-ID" sz="24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10214"/>
              </p:ext>
            </p:extLst>
          </p:nvPr>
        </p:nvGraphicFramePr>
        <p:xfrm>
          <a:off x="428596" y="1340768"/>
          <a:ext cx="7959828" cy="404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1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Bookman Old Style"/>
                          <a:ea typeface="Times New Roman"/>
                          <a:cs typeface="Arial"/>
                        </a:rPr>
                        <a:t>Jenis</a:t>
                      </a:r>
                      <a:r>
                        <a:rPr lang="en-US" sz="1800" b="1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dirty="0" err="1">
                          <a:latin typeface="Bookman Old Style"/>
                          <a:ea typeface="Times New Roman"/>
                          <a:cs typeface="Arial"/>
                        </a:rPr>
                        <a:t>bahan</a:t>
                      </a:r>
                      <a:r>
                        <a:rPr lang="en-US" sz="1800" b="1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dirty="0" err="1">
                          <a:latin typeface="Bookman Old Style"/>
                          <a:ea typeface="Times New Roman"/>
                          <a:cs typeface="Arial"/>
                        </a:rPr>
                        <a:t>makanan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Arial"/>
                        </a:rPr>
                        <a:t>Sumber nutrisi</a:t>
                      </a:r>
                      <a:endParaRPr lang="en-US" sz="1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Jagung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katul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dedak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umbi-umbian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sorgum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gandum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biji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kapuk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jewawut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jenis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biji-bijian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kacang-kacangan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lainnya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tepung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daun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lamtoro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nira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lontar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1800" i="1" dirty="0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palm juice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)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sebagainya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Energi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Minyak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kelapa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lemak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hewani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dsb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Lemak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energi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Tepung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ikan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susu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skim,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bungkil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kelapa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bungkil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kacang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tanah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bungkil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kacang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hijau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tepung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bekicot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tepung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cacing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tepung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darah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daun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Times New Roman"/>
                          <a:cs typeface="Arial"/>
                        </a:rPr>
                        <a:t>lamtoro</a:t>
                      </a: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id-ID" sz="1800" b="1" i="1" dirty="0" smtClean="0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Lemna</a:t>
                      </a:r>
                      <a:r>
                        <a:rPr lang="id-ID" sz="1800" b="1" i="1" baseline="0" dirty="0" smtClean="0">
                          <a:solidFill>
                            <a:srgbClr val="FF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 sp</a:t>
                      </a:r>
                      <a:r>
                        <a:rPr lang="id-ID" sz="1800" i="1" baseline="0" dirty="0" smtClean="0">
                          <a:latin typeface="Bookman Old Styl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latin typeface="Bookman Old Style"/>
                          <a:ea typeface="Times New Roman"/>
                          <a:cs typeface="Arial"/>
                        </a:rPr>
                        <a:t>dsb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Protein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800" dirty="0">
                          <a:latin typeface="Bookman Old Style"/>
                          <a:ea typeface="Times New Roman"/>
                          <a:cs typeface="Arial"/>
                        </a:rPr>
                        <a:t>Tepung tulang, tepung kerang, tepung garam dapur, mineral mix, dsb.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Times New Roman"/>
                          <a:cs typeface="Arial"/>
                        </a:rPr>
                        <a:t>Mineral</a:t>
                      </a:r>
                      <a:endParaRPr lang="en-US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6000792" cy="3929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Komposisi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Lemna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segar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dalam ransum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ternak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babi</a:t>
            </a:r>
            <a:endParaRPr lang="id-ID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60989"/>
              </p:ext>
            </p:extLst>
          </p:nvPr>
        </p:nvGraphicFramePr>
        <p:xfrm>
          <a:off x="653651" y="1256536"/>
          <a:ext cx="7764689" cy="33345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9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510">
                <a:tc rowSpan="3"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Bahan</a:t>
                      </a:r>
                      <a:endParaRPr lang="id-ID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Jumlah</a:t>
                      </a:r>
                      <a:r>
                        <a:rPr lang="en-US" sz="1600" b="1" dirty="0"/>
                        <a:t>  </a:t>
                      </a:r>
                      <a:r>
                        <a:rPr lang="en-US" sz="1600" b="1" dirty="0" err="1" smtClean="0"/>
                        <a:t>penggunaan</a:t>
                      </a:r>
                      <a:r>
                        <a:rPr lang="id-ID" sz="1600" b="1" dirty="0" smtClean="0"/>
                        <a:t> </a:t>
                      </a:r>
                      <a:r>
                        <a:rPr lang="en-US" sz="1600" b="1" dirty="0" smtClean="0"/>
                        <a:t>(kg/</a:t>
                      </a:r>
                      <a:r>
                        <a:rPr lang="id-ID" sz="1600" b="1" dirty="0" smtClean="0"/>
                        <a:t>2</a:t>
                      </a:r>
                      <a:r>
                        <a:rPr lang="id-ID" sz="1600" b="1" baseline="0" dirty="0" smtClean="0"/>
                        <a:t> </a:t>
                      </a:r>
                      <a:r>
                        <a:rPr lang="en-US" sz="1600" b="1" dirty="0" smtClean="0"/>
                        <a:t>kg </a:t>
                      </a:r>
                      <a:r>
                        <a:rPr lang="en-US" sz="1600" b="1" dirty="0" err="1"/>
                        <a:t>ransum</a:t>
                      </a:r>
                      <a:r>
                        <a:rPr lang="en-US" sz="1600" b="1" dirty="0"/>
                        <a:t>)</a:t>
                      </a:r>
                      <a:endParaRPr lang="id-ID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10">
                <a:tc vMerge="1"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fase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awal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(2-3 bulan)</a:t>
                      </a:r>
                      <a:endParaRPr lang="id-ID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269875" marR="0" indent="-26987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fase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pertumbuhan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akhir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(3-6 bln)</a:t>
                      </a:r>
                      <a:endParaRPr lang="id-ID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10">
                <a:tc vMerge="1"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latin typeface="Calibri"/>
                          <a:ea typeface="Calibri"/>
                          <a:cs typeface="Times New Roman"/>
                        </a:rPr>
                        <a:t>Maks</a:t>
                      </a:r>
                      <a:r>
                        <a:rPr lang="id-ID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600" b="1" dirty="0" smtClean="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id-ID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id-ID" sz="1600" b="1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id-ID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id-ID" sz="1600" b="1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id-ID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1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/>
                        <a:t>Tepung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Jagung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1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/>
                        <a:t>Konsentrat</a:t>
                      </a:r>
                      <a:r>
                        <a:rPr lang="en-US" sz="1600" b="0" dirty="0"/>
                        <a:t> 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latin typeface="+mn-lt"/>
                          <a:ea typeface="Calibri"/>
                          <a:cs typeface="Times New Roman"/>
                        </a:rPr>
                        <a:t>0.74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1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/>
                        <a:t>Dedak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padi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1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/>
                        <a:t>Lemna</a:t>
                      </a:r>
                      <a:r>
                        <a:rPr lang="en-US" sz="1600" b="0" i="1" dirty="0"/>
                        <a:t> sp.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segar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1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/>
                        <a:t>Pig mix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510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/>
                        <a:t>Jumlah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id-ID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ea typeface="Calibri"/>
                          <a:cs typeface="Times New Roman"/>
                        </a:rPr>
                        <a:t>2.5</a:t>
                      </a:r>
                      <a:endParaRPr lang="id-ID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47664" y="4725240"/>
            <a:ext cx="5832648" cy="1733471"/>
            <a:chOff x="1547664" y="4725240"/>
            <a:chExt cx="5832648" cy="1733471"/>
          </a:xfrm>
        </p:grpSpPr>
        <p:pic>
          <p:nvPicPr>
            <p:cNvPr id="10" name="Pictur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725240"/>
              <a:ext cx="5832648" cy="1175495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3626895" y="5090008"/>
              <a:ext cx="756084" cy="445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2,5-3 kg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48064" y="5157192"/>
              <a:ext cx="504056" cy="325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1 kg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5589240"/>
              <a:ext cx="1419938" cy="86947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47" y="476672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kumimoji="0" lang="id-ID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Teknik Pencampuran ransum....</a:t>
            </a:r>
            <a:endParaRPr lang="id-ID" sz="24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1458384"/>
            <a:ext cx="8215370" cy="3785652"/>
          </a:xfrm>
          <a:prstGeom prst="rect">
            <a:avLst/>
          </a:prstGeom>
          <a:solidFill>
            <a:srgbClr val="D6E3B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Jika ransum ternak babi dibuat sendiri seperti komposisi di atas, maka pencampurannya mengikuti langkah-langkah berikut: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Pastikan bahan dalam bentuk tepung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kecuali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Lemna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Campurkan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terlebih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dahulu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bahan-bahan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pokok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selain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Lemna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Timbang bahan sesuai dengan porsinya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Campur bahan mulai dari bahan yang paling sedikit ke bahan paling sedikit berikutnya hingga bahan yang paling banyak. 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Aduk hingga merata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Simpan ransum di tempat yang aman (jauh dari sinar matahari, kelembaban, dan tidak terkontaminasi dengan tanah).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saat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pemberian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campurkan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lemna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ransum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pokok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cara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diremas-remas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09" y="908720"/>
            <a:ext cx="5608200" cy="5111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just"/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Pemberian </a:t>
            </a:r>
            <a:r>
              <a:rPr kumimoji="0" lang="id-ID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lemna sp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ransum komersil</a:t>
            </a:r>
            <a:endParaRPr lang="id-ID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98808"/>
              </p:ext>
            </p:extLst>
          </p:nvPr>
        </p:nvGraphicFramePr>
        <p:xfrm>
          <a:off x="544509" y="1556792"/>
          <a:ext cx="7123837" cy="2304257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2545024">
                  <a:extLst>
                    <a:ext uri="{9D8B030D-6E8A-4147-A177-3AD203B41FA5}">
                      <a16:colId xmlns:a16="http://schemas.microsoft.com/office/drawing/2014/main" val="2061387443"/>
                    </a:ext>
                  </a:extLst>
                </a:gridCol>
                <a:gridCol w="1740058">
                  <a:extLst>
                    <a:ext uri="{9D8B030D-6E8A-4147-A177-3AD203B41FA5}">
                      <a16:colId xmlns:a16="http://schemas.microsoft.com/office/drawing/2014/main" val="1883058867"/>
                    </a:ext>
                  </a:extLst>
                </a:gridCol>
                <a:gridCol w="1312483">
                  <a:extLst>
                    <a:ext uri="{9D8B030D-6E8A-4147-A177-3AD203B41FA5}">
                      <a16:colId xmlns:a16="http://schemas.microsoft.com/office/drawing/2014/main" val="223176668"/>
                    </a:ext>
                  </a:extLst>
                </a:gridCol>
                <a:gridCol w="1526272">
                  <a:extLst>
                    <a:ext uri="{9D8B030D-6E8A-4147-A177-3AD203B41FA5}">
                      <a16:colId xmlns:a16="http://schemas.microsoft.com/office/drawing/2014/main" val="4108220188"/>
                    </a:ext>
                  </a:extLst>
                </a:gridCol>
              </a:tblGrid>
              <a:tr h="6819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Bahan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Starter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Grower-finisher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086701"/>
                  </a:ext>
                </a:extLst>
              </a:tr>
              <a:tr h="388869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1837363"/>
                  </a:ext>
                </a:extLst>
              </a:tr>
              <a:tr h="4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Ransum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kom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20360"/>
                  </a:ext>
                </a:extLst>
              </a:tr>
              <a:tr h="388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Lemna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531740"/>
                  </a:ext>
                </a:extLst>
              </a:tr>
              <a:tr h="388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Jumlah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91467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1284</TotalTime>
  <Words>776</Words>
  <Application>Microsoft Office PowerPoint</Application>
  <PresentationFormat>On-screen Show (4:3)</PresentationFormat>
  <Paragraphs>263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Book Antiqua</vt:lpstr>
      <vt:lpstr>Bookman Old Style</vt:lpstr>
      <vt:lpstr>Calibri</vt:lpstr>
      <vt:lpstr>MS Mincho</vt:lpstr>
      <vt:lpstr>Times New Roman</vt:lpstr>
      <vt:lpstr>Office Theme</vt:lpstr>
      <vt:lpstr>APLIKASI Lemna sp. SEBAGAI PAKAN BABI ORGANIK</vt:lpstr>
      <vt:lpstr>Mengapa harus Babi dengan Lemna sp</vt:lpstr>
      <vt:lpstr>Ringkasan siklus produk dalam konsep usaha integrasi Lemna sp. dengan Ternak babi</vt:lpstr>
      <vt:lpstr>Apa Manfaat peternakan organik berbasis Lemna dan bio-sllury</vt:lpstr>
      <vt:lpstr>Berapa Kebutuhan maknan ternak babi ...?</vt:lpstr>
      <vt:lpstr>Bahan makanan lokal untuk ternak babi...</vt:lpstr>
      <vt:lpstr>Komposisi Lemna sp. segar dalam ransum ternak babi</vt:lpstr>
      <vt:lpstr>Teknik Pencampuran ransum....</vt:lpstr>
      <vt:lpstr>Pemberian lemna sp dengan ransum komersil</vt:lpstr>
      <vt:lpstr>Perbandingan harga ransum pokok dengan ransum yang menggunakan beberapa level Lemna sp. segar</vt:lpstr>
      <vt:lpstr>Lemna untuk babi penggemukkan</vt:lpstr>
      <vt:lpstr>Formulasi pakan untuk babi penggemukan </vt:lpstr>
      <vt:lpstr>Beberapa Formulasi Ransum yang dapat digunakna</vt:lpstr>
      <vt:lpstr>Formulasi pakan untuk babi penggemukan </vt:lpstr>
      <vt:lpstr>Memaknai Usaha Ternak Babi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Lemna sp. SEBAGAI PAKAN BABI ORGANIK OLEH: ANTONIUS JEHEMAT</dc:title>
  <dc:creator>USER</dc:creator>
  <cp:lastModifiedBy>ASUS</cp:lastModifiedBy>
  <cp:revision>119</cp:revision>
  <dcterms:created xsi:type="dcterms:W3CDTF">2016-06-28T03:15:28Z</dcterms:created>
  <dcterms:modified xsi:type="dcterms:W3CDTF">2017-10-26T05:26:48Z</dcterms:modified>
</cp:coreProperties>
</file>